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58" r:id="rId7"/>
  </p:sldMasterIdLst>
  <p:notesMasterIdLst>
    <p:notesMasterId r:id="rId27"/>
  </p:notesMasterIdLst>
  <p:handoutMasterIdLst>
    <p:handoutMasterId r:id="rId28"/>
  </p:handoutMasterIdLst>
  <p:sldIdLst>
    <p:sldId id="307" r:id="rId8"/>
    <p:sldId id="313" r:id="rId9"/>
    <p:sldId id="265" r:id="rId10"/>
    <p:sldId id="264" r:id="rId11"/>
    <p:sldId id="269" r:id="rId12"/>
    <p:sldId id="266" r:id="rId13"/>
    <p:sldId id="301" r:id="rId14"/>
    <p:sldId id="311" r:id="rId15"/>
    <p:sldId id="298" r:id="rId16"/>
    <p:sldId id="302" r:id="rId17"/>
    <p:sldId id="303" r:id="rId18"/>
    <p:sldId id="305" r:id="rId19"/>
    <p:sldId id="299" r:id="rId20"/>
    <p:sldId id="304" r:id="rId21"/>
    <p:sldId id="306" r:id="rId22"/>
    <p:sldId id="312" r:id="rId23"/>
    <p:sldId id="300" r:id="rId24"/>
    <p:sldId id="259" r:id="rId25"/>
    <p:sldId id="309" r:id="rId26"/>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AA0AB"/>
    <a:srgbClr val="FFFFFF"/>
    <a:srgbClr val="425563"/>
    <a:srgbClr val="CCEAEE"/>
    <a:srgbClr val="98D5DD"/>
    <a:srgbClr val="DAE0E9"/>
    <a:srgbClr val="6BCABA"/>
    <a:srgbClr val="C7D1DE"/>
    <a:srgbClr val="B5C1D3"/>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533951-5C12-999E-E9F3-620CBB1C5ED3}" v="2" dt="2023-11-03T14:44:14.235"/>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654" autoAdjust="0"/>
  </p:normalViewPr>
  <p:slideViewPr>
    <p:cSldViewPr snapToGrid="0">
      <p:cViewPr varScale="1">
        <p:scale>
          <a:sx n="39" d="100"/>
          <a:sy n="39" d="100"/>
        </p:scale>
        <p:origin x="1410" y="48"/>
      </p:cViewPr>
      <p:guideLst>
        <p:guide orient="horz" pos="2880"/>
        <p:guide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Kinlay-Yeaman, Katie" userId="S::katie.mckinlay-yeaman@sse.com::911a8af2-9123-40ad-a1c0-9dc60f52b567" providerId="AD" clId="Web-{34533951-5C12-999E-E9F3-620CBB1C5ED3}"/>
    <pc:docChg chg="addSld delSld modMainMaster">
      <pc:chgData name="McKinlay-Yeaman, Katie" userId="S::katie.mckinlay-yeaman@sse.com::911a8af2-9123-40ad-a1c0-9dc60f52b567" providerId="AD" clId="Web-{34533951-5C12-999E-E9F3-620CBB1C5ED3}" dt="2023-11-03T14:44:14.235" v="1"/>
      <pc:docMkLst>
        <pc:docMk/>
      </pc:docMkLst>
      <pc:sldChg chg="del">
        <pc:chgData name="McKinlay-Yeaman, Katie" userId="S::katie.mckinlay-yeaman@sse.com::911a8af2-9123-40ad-a1c0-9dc60f52b567" providerId="AD" clId="Web-{34533951-5C12-999E-E9F3-620CBB1C5ED3}" dt="2023-11-03T14:44:14.235" v="1"/>
        <pc:sldMkLst>
          <pc:docMk/>
          <pc:sldMk cId="1709707828" sldId="262"/>
        </pc:sldMkLst>
      </pc:sldChg>
      <pc:sldChg chg="add">
        <pc:chgData name="McKinlay-Yeaman, Katie" userId="S::katie.mckinlay-yeaman@sse.com::911a8af2-9123-40ad-a1c0-9dc60f52b567" providerId="AD" clId="Web-{34533951-5C12-999E-E9F3-620CBB1C5ED3}" dt="2023-11-03T14:44:10.360" v="0"/>
        <pc:sldMkLst>
          <pc:docMk/>
          <pc:sldMk cId="3340501225" sldId="313"/>
        </pc:sldMkLst>
      </pc:sldChg>
      <pc:sldMasterChg chg="addSldLayout">
        <pc:chgData name="McKinlay-Yeaman, Katie" userId="S::katie.mckinlay-yeaman@sse.com::911a8af2-9123-40ad-a1c0-9dc60f52b567" providerId="AD" clId="Web-{34533951-5C12-999E-E9F3-620CBB1C5ED3}" dt="2023-11-03T14:44:10.360" v="0"/>
        <pc:sldMasterMkLst>
          <pc:docMk/>
          <pc:sldMasterMk cId="2525617772" sldId="2147483690"/>
        </pc:sldMasterMkLst>
        <pc:sldLayoutChg chg="add">
          <pc:chgData name="McKinlay-Yeaman, Katie" userId="S::katie.mckinlay-yeaman@sse.com::911a8af2-9123-40ad-a1c0-9dc60f52b567" providerId="AD" clId="Web-{34533951-5C12-999E-E9F3-620CBB1C5ED3}" dt="2023-11-03T14:44:10.360" v="0"/>
          <pc:sldLayoutMkLst>
            <pc:docMk/>
            <pc:sldMasterMk cId="2525617772" sldId="2147483690"/>
            <pc:sldLayoutMk cId="2876357253" sldId="2147483859"/>
          </pc:sldLayoutMkLst>
        </pc:sldLayoutChg>
      </pc:sldMasterChg>
      <pc:sldMasterChg chg="modSldLayout">
        <pc:chgData name="McKinlay-Yeaman, Katie" userId="S::katie.mckinlay-yeaman@sse.com::911a8af2-9123-40ad-a1c0-9dc60f52b567" providerId="AD" clId="Web-{34533951-5C12-999E-E9F3-620CBB1C5ED3}" dt="2023-11-03T14:44:10.360" v="0"/>
        <pc:sldMasterMkLst>
          <pc:docMk/>
          <pc:sldMasterMk cId="2630095273" sldId="2147483858"/>
        </pc:sldMasterMkLst>
        <pc:sldLayoutChg chg="replId">
          <pc:chgData name="McKinlay-Yeaman, Katie" userId="S::katie.mckinlay-yeaman@sse.com::911a8af2-9123-40ad-a1c0-9dc60f52b567" providerId="AD" clId="Web-{34533951-5C12-999E-E9F3-620CBB1C5ED3}" dt="2023-11-03T14:44:10.360" v="0"/>
          <pc:sldLayoutMkLst>
            <pc:docMk/>
            <pc:sldMasterMk cId="2630095273" sldId="2147483858"/>
            <pc:sldLayoutMk cId="3100011417" sldId="2147483890"/>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03/11/2023</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11/3/2023</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6l9IEmXg2z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niDFi40ZOf0"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vimeo.com/554723629"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the session is led by an SSE volunteer - briefly explain who SSE are and what they do</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4837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Share the ‘we power change’ video. </a:t>
            </a:r>
            <a:r>
              <a:rPr lang="en-US" sz="1800" dirty="0">
                <a:effectLst/>
                <a:latin typeface="Arial" panose="020B0604020202020204" pitchFamily="34" charset="0"/>
                <a:ea typeface="Arial" panose="020B0604020202020204" pitchFamily="34" charset="0"/>
                <a:cs typeface="Arial" panose="020B0604020202020204" pitchFamily="34" charset="0"/>
              </a:rPr>
              <a:t>- </a:t>
            </a:r>
            <a:r>
              <a:rPr lang="en-US" sz="1800" u="sng" dirty="0">
                <a:solidFill>
                  <a:srgbClr val="002D72"/>
                </a:solidFill>
                <a:effectLst/>
                <a:latin typeface="Arial" panose="020B0604020202020204" pitchFamily="34" charset="0"/>
                <a:ea typeface="Arial" panose="020B0604020202020204" pitchFamily="34" charset="0"/>
                <a:cs typeface="Arial" panose="020B0604020202020204" pitchFamily="34" charset="0"/>
                <a:hlinkClick r:id="rId3"/>
              </a:rPr>
              <a:t>https://www.youtube.com/watch?v=6l9IEmXg2zM</a:t>
            </a:r>
            <a:r>
              <a:rPr lang="en-US" sz="1800" dirty="0">
                <a:effectLst/>
                <a:latin typeface="Arial" panose="020B0604020202020204" pitchFamily="34" charset="0"/>
                <a:ea typeface="Arial" panose="020B0604020202020204" pitchFamily="34" charset="0"/>
                <a:cs typeface="Arial" panose="020B0604020202020204" pitchFamily="34" charset="0"/>
              </a:rPr>
              <a:t> – This was put together in the run up to COP26 and details SSE’s vision and strategy.</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After watching the ‘we power change’ video, ask the children for ideas of the sorts of things larger companies can do to help us achieve net zero.</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Arial" panose="020B0604020202020204" pitchFamily="34" charset="0"/>
                <a:cs typeface="Arial" panose="020B0604020202020204" pitchFamily="34" charset="0"/>
              </a:rPr>
              <a:t>Ask the children if they can think of any ways they can help achieve net zero?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2268715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Arial" panose="020B0604020202020204" pitchFamily="34" charset="0"/>
              </a:rPr>
              <a:t>S</a:t>
            </a:r>
            <a:r>
              <a:rPr lang="en-GB" sz="1800" dirty="0">
                <a:effectLst/>
                <a:latin typeface="Arial" panose="020B0604020202020204" pitchFamily="34" charset="0"/>
                <a:ea typeface="Arial" panose="020B0604020202020204" pitchFamily="34" charset="0"/>
              </a:rPr>
              <a:t>how </a:t>
            </a:r>
            <a:r>
              <a:rPr lang="en-GB" sz="1800" u="sng" dirty="0">
                <a:solidFill>
                  <a:srgbClr val="002D72"/>
                </a:solidFill>
                <a:effectLst/>
                <a:latin typeface="Arial" panose="020B0604020202020204" pitchFamily="34" charset="0"/>
                <a:ea typeface="Arial" panose="020B0604020202020204" pitchFamily="34" charset="0"/>
                <a:cs typeface="Times New Roman" panose="02020603050405020304" pitchFamily="18" charset="0"/>
                <a:hlinkClick r:id="rId3"/>
              </a:rPr>
              <a:t>Tips to save energy and money in the home from SSE - YouTube</a:t>
            </a:r>
            <a:r>
              <a:rPr lang="en-GB" sz="1800" dirty="0">
                <a:effectLst/>
                <a:latin typeface="Arial" panose="020B0604020202020204" pitchFamily="34" charset="0"/>
                <a:ea typeface="Arial" panose="020B0604020202020204" pitchFamily="34" charset="0"/>
                <a:cs typeface="Times New Roman" panose="02020603050405020304" pitchFamily="18" charset="0"/>
              </a:rPr>
              <a:t> to give further ideas.</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1336748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Pupil practice (15 mins)</a:t>
            </a:r>
          </a:p>
          <a:p>
            <a:endParaRPr lang="en-US"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This slide (next slide optional with completed example):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a:ea typeface="Arial" panose="020B0604020202020204" pitchFamily="34" charset="0"/>
                <a:cs typeface="Arial"/>
              </a:rPr>
              <a:t>Model completion of the </a:t>
            </a:r>
            <a:r>
              <a:rPr lang="en-GB" sz="1800" dirty="0">
                <a:latin typeface="Arial"/>
                <a:ea typeface="Arial" panose="020B0604020202020204" pitchFamily="34" charset="0"/>
                <a:cs typeface="Arial"/>
              </a:rPr>
              <a:t>table </a:t>
            </a:r>
            <a:r>
              <a:rPr lang="en-GB" sz="1800" dirty="0">
                <a:effectLst/>
                <a:latin typeface="Arial"/>
                <a:ea typeface="Arial" panose="020B0604020202020204" pitchFamily="34" charset="0"/>
                <a:cs typeface="Arial"/>
              </a:rPr>
              <a:t>based on the pie chart. Model with the example of energy use must create less GHG emissions. The example the facilitator could use is to rely on road transport less (what we can do) and make electric cars more affordable (what else must be done)</a:t>
            </a:r>
          </a:p>
          <a:p>
            <a:endParaRPr lang="en-GB" dirty="0">
              <a:cs typeface="Calibri"/>
            </a:endParaRPr>
          </a:p>
          <a:p>
            <a:pPr>
              <a:lnSpc>
                <a:spcPct val="120000"/>
              </a:lnSpc>
              <a:spcAft>
                <a:spcPts val="600"/>
              </a:spcAft>
            </a:pPr>
            <a:r>
              <a:rPr lang="en-GB" sz="1800" dirty="0">
                <a:effectLst/>
                <a:latin typeface="Arial"/>
                <a:ea typeface="Arial" panose="020B0604020202020204" pitchFamily="34" charset="0"/>
                <a:cs typeface="Arial"/>
              </a:rPr>
              <a:t>Children then given a </a:t>
            </a:r>
            <a:r>
              <a:rPr lang="en-GB" sz="1800" dirty="0">
                <a:latin typeface="Arial"/>
                <a:ea typeface="Arial" panose="020B0604020202020204" pitchFamily="34" charset="0"/>
                <a:cs typeface="Arial"/>
              </a:rPr>
              <a:t>table format</a:t>
            </a:r>
            <a:r>
              <a:rPr lang="en-GB" sz="1800" dirty="0">
                <a:effectLst/>
                <a:latin typeface="Arial"/>
                <a:ea typeface="Arial" panose="020B0604020202020204" pitchFamily="34" charset="0"/>
                <a:cs typeface="Arial"/>
              </a:rPr>
              <a:t> with columns showing ‘issue’, ‘what can we do’ an ‘what else must be done’ in the column headings</a:t>
            </a:r>
            <a:r>
              <a:rPr lang="en-GB" sz="1800" dirty="0">
                <a:latin typeface="Arial"/>
                <a:ea typeface="Arial" panose="020B0604020202020204" pitchFamily="34" charset="0"/>
                <a:cs typeface="Arial"/>
              </a:rPr>
              <a:t> and use </a:t>
            </a:r>
            <a:r>
              <a:rPr lang="en-GB" sz="1800" dirty="0">
                <a:effectLst/>
                <a:latin typeface="Arial"/>
                <a:ea typeface="Arial" panose="020B0604020202020204" pitchFamily="34" charset="0"/>
                <a:cs typeface="Arial"/>
              </a:rPr>
              <a:t>their ideas to complete the graphic organiser.</a:t>
            </a:r>
            <a:r>
              <a:rPr lang="en-GB" sz="1800" dirty="0">
                <a:latin typeface="Arial"/>
                <a:ea typeface="Arial" panose="020B0604020202020204" pitchFamily="34" charset="0"/>
                <a:cs typeface="Arial"/>
              </a:rPr>
              <a:t> </a:t>
            </a:r>
            <a:endParaRPr lang="en-GB" sz="1800" dirty="0">
              <a:effectLst/>
              <a:latin typeface="Arial"/>
              <a:ea typeface="Arial" panose="020B0604020202020204" pitchFamily="34" charset="0"/>
              <a:cs typeface="Arial"/>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303164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14</a:t>
            </a:fld>
            <a:endParaRPr lang="en-US"/>
          </a:p>
        </p:txBody>
      </p:sp>
    </p:spTree>
    <p:extLst>
      <p:ext uri="{BB962C8B-B14F-4D97-AF65-F5344CB8AC3E}">
        <p14:creationId xmlns:p14="http://schemas.microsoft.com/office/powerpoint/2010/main" val="406585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Pupil practice (10 mins)</a:t>
            </a:r>
          </a:p>
          <a:p>
            <a:r>
              <a:rPr lang="en-GB" sz="1800">
                <a:effectLst/>
                <a:latin typeface="Arial"/>
                <a:ea typeface="Arial" panose="020B0604020202020204" pitchFamily="34" charset="0"/>
                <a:cs typeface="Arial"/>
              </a:rPr>
              <a:t>Stop the children and show the framework on the </a:t>
            </a:r>
            <a:r>
              <a:rPr lang="en-GB" sz="1800">
                <a:latin typeface="Arial"/>
                <a:ea typeface="Arial" panose="020B0604020202020204" pitchFamily="34" charset="0"/>
                <a:cs typeface="Arial"/>
              </a:rPr>
              <a:t>board</a:t>
            </a:r>
            <a:r>
              <a:rPr lang="en-GB" sz="1800">
                <a:effectLst/>
                <a:latin typeface="Arial"/>
                <a:ea typeface="Arial" panose="020B0604020202020204" pitchFamily="34" charset="0"/>
                <a:cs typeface="Arial"/>
              </a:rPr>
              <a:t>, using the information from the example.</a:t>
            </a:r>
            <a:endParaRPr lang="en-US" sz="1800">
              <a:effectLst/>
              <a:latin typeface="Arial"/>
              <a:ea typeface="Arial" panose="020B0604020202020204" pitchFamily="34" charset="0"/>
              <a:cs typeface="Arial"/>
            </a:endParaRPr>
          </a:p>
          <a:p>
            <a:endParaRPr lang="en-GB">
              <a:cs typeface="Calibri"/>
            </a:endParaRPr>
          </a:p>
          <a:p>
            <a:pPr>
              <a:lnSpc>
                <a:spcPct val="120000"/>
              </a:lnSpc>
              <a:spcAft>
                <a:spcPts val="600"/>
              </a:spcAft>
            </a:pPr>
            <a:r>
              <a:rPr lang="en-GB" sz="1800">
                <a:effectLst/>
                <a:latin typeface="Arial" panose="020B0604020202020204" pitchFamily="34" charset="0"/>
                <a:ea typeface="Arial" panose="020B0604020202020204" pitchFamily="34" charset="0"/>
                <a:cs typeface="Arial" panose="020B0604020202020204" pitchFamily="34" charset="0"/>
              </a:rPr>
              <a:t>Then as a group, construct arguments to explain what must be done and why – referring to the facts researched in the first lesson and the information gained in this lesson.</a:t>
            </a:r>
            <a:endParaRPr lang="en-GB" sz="1800">
              <a:effectLst/>
              <a:latin typeface="Arial" panose="020B0604020202020204" pitchFamily="34" charset="0"/>
              <a:ea typeface="Arial" panose="020B0604020202020204" pitchFamily="34" charset="0"/>
              <a:cs typeface="Times New Roman" panose="02020603050405020304" pitchFamily="18" charset="0"/>
            </a:endParaRPr>
          </a:p>
          <a:p>
            <a:r>
              <a:rPr lang="en-GB" sz="1800">
                <a:effectLst/>
                <a:latin typeface="Arial" panose="020B0604020202020204" pitchFamily="34" charset="0"/>
                <a:ea typeface="Arial" panose="020B0604020202020204" pitchFamily="34" charset="0"/>
              </a:rPr>
              <a:t>Each pair to use the structure given to construct their argument and to make sure they do a different argument to others in their group. This should mean that groups have 3 or 4 different arguments / reasons.</a:t>
            </a:r>
            <a:endParaRPr lang="en-GB">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15</a:t>
            </a:fld>
            <a:endParaRPr lang="en-US"/>
          </a:p>
        </p:txBody>
      </p:sp>
    </p:spTree>
    <p:extLst>
      <p:ext uri="{BB962C8B-B14F-4D97-AF65-F5344CB8AC3E}">
        <p14:creationId xmlns:p14="http://schemas.microsoft.com/office/powerpoint/2010/main" val="454759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Times New Roman" panose="02020603050405020304" pitchFamily="18" charset="0"/>
              </a:rPr>
              <a:t>Ask the children how they used their problem-solving skills. Open a class discussion around the questions on screen. This will help children understand and communicate the skill they have built alongside their knowledge.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8940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Arial" panose="020B0604020202020204" pitchFamily="34" charset="0"/>
                <a:ea typeface="Calibri" panose="020F0502020204030204" pitchFamily="34" charset="0"/>
                <a:cs typeface="Arial" panose="020B0604020202020204" pitchFamily="34" charset="0"/>
              </a:rPr>
              <a:t>Ask children to share examples of their arguments. Facilitator to only select 2 or 3 different ones to get a range of ideas.  </a:t>
            </a:r>
            <a:endParaRPr lang="en-GB" sz="1800">
              <a:effectLst/>
              <a:latin typeface="Arial" panose="020B0604020202020204" pitchFamily="34" charset="0"/>
              <a:ea typeface="Arial" panose="020B0604020202020204" pitchFamily="34" charset="0"/>
              <a:cs typeface="Times New Roman" panose="02020603050405020304" pitchFamily="18" charset="0"/>
            </a:endParaRPr>
          </a:p>
          <a:p>
            <a:endParaRPr lang="en-GB">
              <a:cs typeface="Calibri"/>
            </a:endParaRPr>
          </a:p>
          <a:p>
            <a:r>
              <a:rPr lang="en-GB" sz="1800">
                <a:effectLst/>
                <a:latin typeface="Arial" panose="020B0604020202020204" pitchFamily="34" charset="0"/>
                <a:ea typeface="Calibri" panose="020F0502020204030204" pitchFamily="34" charset="0"/>
              </a:rPr>
              <a:t>Introduce agreement line. Facilitator to decide whether children stand on a giant invisible agreement line in the teaching space or if children simply state where they would position their opinion. </a:t>
            </a:r>
            <a:endParaRPr lang="en-GB" sz="1800">
              <a:effectLst/>
              <a:latin typeface="Arial" panose="020B0604020202020204" pitchFamily="34" charset="0"/>
              <a:ea typeface="Calibri" panose="020F0502020204030204" pitchFamily="34" charset="0"/>
              <a:cs typeface="Calibri"/>
            </a:endParaRPr>
          </a:p>
          <a:p>
            <a:endParaRPr lang="en-GB" sz="1800">
              <a:effectLst/>
              <a:latin typeface="Arial" panose="020B0604020202020204" pitchFamily="34" charset="0"/>
              <a:cs typeface="Calibri"/>
            </a:endParaRPr>
          </a:p>
          <a:p>
            <a:pPr>
              <a:lnSpc>
                <a:spcPct val="120000"/>
              </a:lnSpc>
              <a:spcAft>
                <a:spcPts val="600"/>
              </a:spcAft>
            </a:pPr>
            <a:r>
              <a:rPr lang="en-GB" sz="1800">
                <a:effectLst/>
                <a:latin typeface="Arial" panose="020B0604020202020204" pitchFamily="34" charset="0"/>
                <a:ea typeface="Arial" panose="020B0604020202020204" pitchFamily="34" charset="0"/>
                <a:cs typeface="Arial" panose="020B0604020202020204" pitchFamily="34" charset="0"/>
              </a:rPr>
              <a:t>Agreement line: companies like SSE will have the biggest impact on GHGs. Children to discuss this with a partner and then decide where they would position themselves and why. </a:t>
            </a:r>
          </a:p>
          <a:p>
            <a:pPr>
              <a:lnSpc>
                <a:spcPct val="120000"/>
              </a:lnSpc>
              <a:spcAft>
                <a:spcPts val="600"/>
              </a:spcAft>
            </a:pPr>
            <a:endParaRPr lang="en-GB" sz="1800">
              <a:effectLst/>
              <a:latin typeface="Arial" panose="020B0604020202020204" pitchFamily="34" charset="0"/>
              <a:ea typeface="Arial" panose="020B0604020202020204" pitchFamily="34" charset="0"/>
              <a:cs typeface="Times New Roman" panose="02020603050405020304" pitchFamily="18" charset="0"/>
            </a:endParaRPr>
          </a:p>
          <a:p>
            <a:r>
              <a:rPr lang="en-GB" sz="1800">
                <a:effectLst/>
                <a:latin typeface="Arial" panose="020B0604020202020204" pitchFamily="34" charset="0"/>
                <a:ea typeface="Arial" panose="020B0604020202020204" pitchFamily="34" charset="0"/>
              </a:rPr>
              <a:t>At the end of the session, make sure each groups’ work is collected and kept for the third session. </a:t>
            </a:r>
            <a:endParaRPr lang="en-GB">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17</a:t>
            </a:fld>
            <a:endParaRPr lang="en-US"/>
          </a:p>
        </p:txBody>
      </p:sp>
    </p:spTree>
    <p:extLst>
      <p:ext uri="{BB962C8B-B14F-4D97-AF65-F5344CB8AC3E}">
        <p14:creationId xmlns:p14="http://schemas.microsoft.com/office/powerpoint/2010/main" val="3666749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Use these timings as a guide – this can be adjusted for the session being led</a:t>
            </a:r>
            <a:endParaRPr lang="en-GB"/>
          </a:p>
        </p:txBody>
      </p:sp>
      <p:sp>
        <p:nvSpPr>
          <p:cNvPr id="4" name="Slide Number Placeholder 3"/>
          <p:cNvSpPr>
            <a:spLocks noGrp="1"/>
          </p:cNvSpPr>
          <p:nvPr>
            <p:ph type="sldNum" sz="quarter" idx="5"/>
          </p:nvPr>
        </p:nvSpPr>
        <p:spPr/>
        <p:txBody>
          <a:bodyPr/>
          <a:lstStyle/>
          <a:p>
            <a:fld id="{F7E14B28-9E7F-480C-8484-20A5F72FDE72}" type="slidenum">
              <a:rPr lang="en-GB" smtClean="0"/>
              <a:t>18</a:t>
            </a:fld>
            <a:endParaRPr lang="en-GB"/>
          </a:p>
        </p:txBody>
      </p:sp>
    </p:spTree>
    <p:extLst>
      <p:ext uri="{BB962C8B-B14F-4D97-AF65-F5344CB8AC3E}">
        <p14:creationId xmlns:p14="http://schemas.microsoft.com/office/powerpoint/2010/main" val="4035476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Do Now (5 mins)</a:t>
            </a:r>
          </a:p>
          <a:p>
            <a:endParaRPr lang="en-GB">
              <a:cs typeface="Calibri"/>
            </a:endParaRPr>
          </a:p>
          <a:p>
            <a:r>
              <a:rPr lang="en-GB" sz="1800">
                <a:effectLst/>
                <a:latin typeface="Arial" panose="020B0604020202020204" pitchFamily="34" charset="0"/>
                <a:ea typeface="Calibri" panose="020F0502020204030204" pitchFamily="34" charset="0"/>
              </a:rPr>
              <a:t>Introduce the true / false, prove it activity. Explain to the children that they are going to think back to what they have learnt so far about Greenhouse Gases. </a:t>
            </a:r>
            <a:endParaRPr lang="en-GB" sz="1800">
              <a:effectLst/>
              <a:latin typeface="Arial" panose="020B0604020202020204" pitchFamily="34" charset="0"/>
              <a:ea typeface="Calibri" panose="020F0502020204030204" pitchFamily="34" charset="0"/>
              <a:cs typeface="Calibri"/>
            </a:endParaRPr>
          </a:p>
          <a:p>
            <a:endParaRPr lang="en-GB" sz="1800">
              <a:effectLst/>
              <a:latin typeface="Arial" panose="020B0604020202020204" pitchFamily="34" charset="0"/>
              <a:cs typeface="Calibri"/>
            </a:endParaRPr>
          </a:p>
          <a:p>
            <a:pPr>
              <a:lnSpc>
                <a:spcPct val="120000"/>
              </a:lnSpc>
              <a:spcAft>
                <a:spcPts val="600"/>
              </a:spcAft>
            </a:pPr>
            <a:r>
              <a:rPr lang="en-GB" sz="1800">
                <a:effectLst/>
                <a:latin typeface="Arial" panose="020B0604020202020204" pitchFamily="34" charset="0"/>
                <a:ea typeface="Calibri" panose="020F0502020204030204" pitchFamily="34" charset="0"/>
                <a:cs typeface="Arial" panose="020B0604020202020204" pitchFamily="34" charset="0"/>
              </a:rPr>
              <a:t>Children to take one statement at a time and discuss with their partner whether they think the statement is true or false and to give information to support their idea.</a:t>
            </a:r>
            <a:endParaRPr lang="en-GB" sz="180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a:effectLst/>
                <a:latin typeface="Arial" panose="020B0604020202020204" pitchFamily="34" charset="0"/>
                <a:ea typeface="Arial" panose="020B0604020202020204" pitchFamily="34" charset="0"/>
                <a:cs typeface="Arial" panose="020B0604020202020204" pitchFamily="34" charset="0"/>
              </a:rPr>
              <a:t>Show a number of statements on the slideshow and children to talk to a partner and agree an answer.</a:t>
            </a:r>
            <a:endParaRPr lang="en-GB" sz="18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Arial" panose="020B0604020202020204" pitchFamily="34" charset="0"/>
              <a:buChar char="-"/>
            </a:pPr>
            <a:r>
              <a:rPr lang="en-GB" sz="1800">
                <a:effectLst/>
                <a:latin typeface="Arial" panose="020B0604020202020204" pitchFamily="34" charset="0"/>
                <a:ea typeface="Calibri" panose="020F0502020204030204" pitchFamily="34" charset="0"/>
                <a:cs typeface="Arial" panose="020B0604020202020204" pitchFamily="34" charset="0"/>
              </a:rPr>
              <a:t>GHGs are having a negative impact on the planet</a:t>
            </a:r>
            <a:endParaRPr lang="en-GB" sz="180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buFont typeface="Arial" panose="020B0604020202020204" pitchFamily="34" charset="0"/>
              <a:buChar char="-"/>
            </a:pPr>
            <a:r>
              <a:rPr lang="en-GB" sz="1800">
                <a:effectLst/>
                <a:latin typeface="Arial" panose="020B0604020202020204" pitchFamily="34" charset="0"/>
                <a:ea typeface="Calibri" panose="020F0502020204030204" pitchFamily="34" charset="0"/>
                <a:cs typeface="Arial" panose="020B0604020202020204" pitchFamily="34" charset="0"/>
              </a:rPr>
              <a:t>GHGs have always had a negative impact on the planet</a:t>
            </a:r>
            <a:endParaRPr lang="en-GB" sz="180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a:effectLst/>
                <a:latin typeface="Arial" panose="020B0604020202020204" pitchFamily="34" charset="0"/>
                <a:ea typeface="Calibri" panose="020F0502020204030204" pitchFamily="34" charset="0"/>
                <a:cs typeface="Arial" panose="020B0604020202020204" pitchFamily="34" charset="0"/>
              </a:rPr>
              <a:t>Emissions from cars are the main cause of greenhouse gases</a:t>
            </a:r>
            <a:endParaRPr lang="en-GB" sz="180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a:effectLst/>
                <a:latin typeface="Arial" panose="020B0604020202020204" pitchFamily="34" charset="0"/>
                <a:ea typeface="Arial" panose="020B0604020202020204" pitchFamily="34" charset="0"/>
              </a:rPr>
              <a:t>There is nothing we can do about Greenhouse Gases</a:t>
            </a:r>
            <a:endParaRPr lang="en-GB">
              <a:cs typeface="Calibri"/>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3</a:t>
            </a:fld>
            <a:endParaRPr lang="en-GB"/>
          </a:p>
        </p:txBody>
      </p:sp>
    </p:spTree>
    <p:extLst>
      <p:ext uri="{BB962C8B-B14F-4D97-AF65-F5344CB8AC3E}">
        <p14:creationId xmlns:p14="http://schemas.microsoft.com/office/powerpoint/2010/main" val="1393184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r>
              <a:rPr lang="en-GB">
                <a:latin typeface="Calibri"/>
                <a:ea typeface="Open Sans Light"/>
                <a:cs typeface="Calibri"/>
              </a:rPr>
              <a:t>Introduce the key words used in the lesson and ensure children understand these. Use the lesson knowledge organiser to model finding the definitions if children are unsure.</a:t>
            </a:r>
          </a:p>
          <a:p>
            <a:endParaRPr lang="en-GB" sz="1800">
              <a:latin typeface="Poppins"/>
              <a:ea typeface="Open Sans Light"/>
              <a:cs typeface="Poppins"/>
            </a:endParaRPr>
          </a:p>
        </p:txBody>
      </p:sp>
      <p:sp>
        <p:nvSpPr>
          <p:cNvPr id="4" name="Slide Number Placeholder 3"/>
          <p:cNvSpPr>
            <a:spLocks noGrp="1"/>
          </p:cNvSpPr>
          <p:nvPr>
            <p:ph type="sldNum" sz="quarter" idx="5"/>
          </p:nvPr>
        </p:nvSpPr>
        <p:spPr/>
        <p:txBody>
          <a:bodyPr/>
          <a:lstStyle/>
          <a:p>
            <a:fld id="{E6C52E12-A4E8-4240-A60B-46F23F0211F1}" type="slidenum">
              <a:rPr lang="en-GB" smtClean="0"/>
              <a:t>4</a:t>
            </a:fld>
            <a:endParaRPr lang="en-GB"/>
          </a:p>
        </p:txBody>
      </p:sp>
    </p:spTree>
    <p:extLst>
      <p:ext uri="{BB962C8B-B14F-4D97-AF65-F5344CB8AC3E}">
        <p14:creationId xmlns:p14="http://schemas.microsoft.com/office/powerpoint/2010/main" val="1356553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Arial" panose="020B0604020202020204" pitchFamily="34" charset="0"/>
                <a:ea typeface="Arial" panose="020B0604020202020204" pitchFamily="34" charset="0"/>
                <a:cs typeface="Arial" panose="020B0604020202020204" pitchFamily="34" charset="0"/>
              </a:rPr>
              <a:t>Show our big question and take ideas from the children about why they think this is an important issue. Children may have an awareness of what net zero is at this stage.</a:t>
            </a:r>
            <a:endParaRPr lang="en-GB" sz="1800">
              <a:effectLst/>
              <a:latin typeface="Arial" panose="020B0604020202020204" pitchFamily="34" charset="0"/>
              <a:ea typeface="Arial" panose="020B0604020202020204" pitchFamily="34" charset="0"/>
              <a:cs typeface="Times New Roman" panose="02020603050405020304" pitchFamily="18" charset="0"/>
            </a:endParaRPr>
          </a:p>
          <a:p>
            <a:endParaRPr lang="en-GB">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5</a:t>
            </a:fld>
            <a:endParaRPr lang="en-US"/>
          </a:p>
        </p:txBody>
      </p:sp>
    </p:spTree>
    <p:extLst>
      <p:ext uri="{BB962C8B-B14F-4D97-AF65-F5344CB8AC3E}">
        <p14:creationId xmlns:p14="http://schemas.microsoft.com/office/powerpoint/2010/main" val="340575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Introduction (10 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Read the definition of what net zero is. Explain that this is the government definition however it would be useful if we could change it into language that could be understood by everyone in our school. Tell the children that they are going to work with a partner to redefine the term ‘net zero’ in their own words.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Arial" panose="020B0604020202020204" pitchFamily="34" charset="0"/>
                <a:cs typeface="Arial" panose="020B0604020202020204" pitchFamily="34" charset="0"/>
              </a:rPr>
              <a:t>Ask the children to explain net zero in another way that could be understood by all. The facilitator can extend this further by adapting the number of words children can use (less than 20, less than 10, exactly 5…)</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6</a:t>
            </a:fld>
            <a:endParaRPr lang="en-US"/>
          </a:p>
        </p:txBody>
      </p:sp>
    </p:spTree>
    <p:extLst>
      <p:ext uri="{BB962C8B-B14F-4D97-AF65-F5344CB8AC3E}">
        <p14:creationId xmlns:p14="http://schemas.microsoft.com/office/powerpoint/2010/main" val="4016829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Explain that in this lesson, the children are going to gain an understanding of the solution to the issue of GHGs.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Tell the children that they are going to look into the work of SSE, an organisation who are aiming to achieve net zero.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US" sz="1800" dirty="0">
                <a:effectLst/>
                <a:latin typeface="Arial" panose="020B0604020202020204" pitchFamily="34" charset="0"/>
                <a:ea typeface="Arial" panose="020B0604020202020204" pitchFamily="34" charset="0"/>
              </a:rPr>
              <a:t>Show the video SSE: Powering future change - </a:t>
            </a:r>
            <a:r>
              <a:rPr lang="en-US" sz="1800" u="sng" dirty="0">
                <a:solidFill>
                  <a:srgbClr val="002D72"/>
                </a:solidFill>
                <a:effectLst/>
                <a:latin typeface="Arial" panose="020B0604020202020204" pitchFamily="34" charset="0"/>
                <a:ea typeface="Arial" panose="020B0604020202020204" pitchFamily="34" charset="0"/>
                <a:cs typeface="Arial" panose="020B0604020202020204" pitchFamily="34" charset="0"/>
                <a:hlinkClick r:id="rId3"/>
              </a:rPr>
              <a:t>https://vimeo.com/554723629</a:t>
            </a:r>
            <a:r>
              <a:rPr lang="en-US" sz="1800" dirty="0">
                <a:effectLst/>
                <a:latin typeface="Arial" panose="020B0604020202020204" pitchFamily="34" charset="0"/>
                <a:ea typeface="Arial" panose="020B0604020202020204" pitchFamily="34" charset="0"/>
              </a:rPr>
              <a:t> - The facts and figures about SSE (e.g. investment figures and renewable output targets) are a little out of date but this video will give a nice background to what SSE is doing to power net zero.</a:t>
            </a:r>
          </a:p>
          <a:p>
            <a:endParaRPr lang="en-US" sz="1800" dirty="0">
              <a:effectLst/>
              <a:latin typeface="Arial" panose="020B060402020202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Use the questioning below to see if children understand the work of SSE and some of the ways they are working to achieve net zero.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Explain that in this lesson, the children are going to gain an understanding of the solution to the issue of GHGs.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1843889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Arial" panose="020B0604020202020204" pitchFamily="34" charset="0"/>
                <a:cs typeface="Times New Roman" panose="02020603050405020304" pitchFamily="18" charset="0"/>
              </a:rPr>
              <a:t>Explain that Problem Solving is the ability to find a solution to a problem.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rPr>
              <a:t>Explain that throughout the lesson, children will be working on Step 4 of Problem Solving: exploring problems by creating different possible solutions.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8</a:t>
            </a:fld>
            <a:endParaRPr lang="en-US"/>
          </a:p>
        </p:txBody>
      </p:sp>
    </p:spTree>
    <p:extLst>
      <p:ext uri="{BB962C8B-B14F-4D97-AF65-F5344CB8AC3E}">
        <p14:creationId xmlns:p14="http://schemas.microsoft.com/office/powerpoint/2010/main" val="1317159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a:t>
            </a:r>
            <a:r>
              <a:rPr lang="en-GB" dirty="0" err="1">
                <a:cs typeface="Calibri"/>
              </a:rPr>
              <a:t>rovide</a:t>
            </a:r>
            <a:r>
              <a:rPr lang="en-GB" dirty="0">
                <a:cs typeface="Calibri"/>
              </a:rPr>
              <a:t> model (10 mins)</a:t>
            </a: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a:ea typeface="Arial" panose="020B0604020202020204" pitchFamily="34" charset="0"/>
                <a:cs typeface="Arial"/>
              </a:rPr>
              <a:t>Show the graph showing the increase in GHGs and the rise in temperatures – discuss with the children where there are most significant increases. What will happen if this continues? What might the increase be in 10, 20, 30 years</a:t>
            </a:r>
            <a:r>
              <a:rPr lang="en-GB" sz="1800" dirty="0">
                <a:latin typeface="Arial"/>
                <a:ea typeface="Arial" panose="020B0604020202020204" pitchFamily="34" charset="0"/>
                <a:cs typeface="Arial"/>
              </a:rPr>
              <a:t>'</a:t>
            </a:r>
            <a:r>
              <a:rPr lang="en-GB" sz="1800" dirty="0">
                <a:effectLst/>
                <a:latin typeface="Arial"/>
                <a:ea typeface="Arial" panose="020B0604020202020204" pitchFamily="34" charset="0"/>
                <a:cs typeface="Arial"/>
              </a:rPr>
              <a:t> time be if this is not slowed down?</a:t>
            </a: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Children to give suggestions to the questions from the facilitator, hypothesising what would happen if nothing was done to reduce Greenhouse Gases and why aiming for net zero is so important.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2173801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Share the pie chart ‘Where do GHG emissions come from?’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Examine the part of the pie chart that focuses on energy use. Use the prompts on the slide to discuss with partner what the issues are and what might be a sensible way for this to be reduced.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Explain that there are things we can do individually and also actions that larger companies and governments must do to try and achieve net zero. Tell the children that SSE are a company working to support the work to achieve net zero.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14867984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3" Type="http://schemas.openxmlformats.org/officeDocument/2006/relationships/image" Target="../media/image39.svg"/><Relationship Id="rId18" Type="http://schemas.openxmlformats.org/officeDocument/2006/relationships/image" Target="../media/image44.png"/><Relationship Id="rId26" Type="http://schemas.openxmlformats.org/officeDocument/2006/relationships/image" Target="../media/image52.png"/><Relationship Id="rId39" Type="http://schemas.openxmlformats.org/officeDocument/2006/relationships/image" Target="../media/image65.svg"/><Relationship Id="rId21" Type="http://schemas.openxmlformats.org/officeDocument/2006/relationships/image" Target="../media/image47.svg"/><Relationship Id="rId34" Type="http://schemas.openxmlformats.org/officeDocument/2006/relationships/image" Target="../media/image60.png"/><Relationship Id="rId42" Type="http://schemas.openxmlformats.org/officeDocument/2006/relationships/image" Target="../media/image68.png"/><Relationship Id="rId47" Type="http://schemas.openxmlformats.org/officeDocument/2006/relationships/image" Target="../media/image73.svg"/><Relationship Id="rId50" Type="http://schemas.openxmlformats.org/officeDocument/2006/relationships/image" Target="../media/image76.png"/><Relationship Id="rId55" Type="http://schemas.openxmlformats.org/officeDocument/2006/relationships/image" Target="../media/image81.svg"/><Relationship Id="rId7" Type="http://schemas.openxmlformats.org/officeDocument/2006/relationships/image" Target="../media/image33.svg"/><Relationship Id="rId2" Type="http://schemas.openxmlformats.org/officeDocument/2006/relationships/image" Target="../media/image28.png"/><Relationship Id="rId16" Type="http://schemas.openxmlformats.org/officeDocument/2006/relationships/image" Target="../media/image42.png"/><Relationship Id="rId29" Type="http://schemas.openxmlformats.org/officeDocument/2006/relationships/image" Target="../media/image55.svg"/><Relationship Id="rId11" Type="http://schemas.openxmlformats.org/officeDocument/2006/relationships/image" Target="../media/image37.sv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svg"/><Relationship Id="rId40" Type="http://schemas.openxmlformats.org/officeDocument/2006/relationships/image" Target="../media/image66.png"/><Relationship Id="rId45" Type="http://schemas.openxmlformats.org/officeDocument/2006/relationships/image" Target="../media/image71.svg"/><Relationship Id="rId53" Type="http://schemas.openxmlformats.org/officeDocument/2006/relationships/image" Target="../media/image79.svg"/><Relationship Id="rId5" Type="http://schemas.openxmlformats.org/officeDocument/2006/relationships/image" Target="../media/image31.svg"/><Relationship Id="rId10" Type="http://schemas.openxmlformats.org/officeDocument/2006/relationships/image" Target="../media/image36.png"/><Relationship Id="rId19" Type="http://schemas.openxmlformats.org/officeDocument/2006/relationships/image" Target="../media/image45.svg"/><Relationship Id="rId31" Type="http://schemas.openxmlformats.org/officeDocument/2006/relationships/image" Target="../media/image57.svg"/><Relationship Id="rId44" Type="http://schemas.openxmlformats.org/officeDocument/2006/relationships/image" Target="../media/image70.png"/><Relationship Id="rId52" Type="http://schemas.openxmlformats.org/officeDocument/2006/relationships/image" Target="../media/image78.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svg"/><Relationship Id="rId30" Type="http://schemas.openxmlformats.org/officeDocument/2006/relationships/image" Target="../media/image56.png"/><Relationship Id="rId35" Type="http://schemas.openxmlformats.org/officeDocument/2006/relationships/image" Target="../media/image61.svg"/><Relationship Id="rId43" Type="http://schemas.openxmlformats.org/officeDocument/2006/relationships/image" Target="../media/image69.svg"/><Relationship Id="rId48" Type="http://schemas.openxmlformats.org/officeDocument/2006/relationships/image" Target="../media/image74.png"/><Relationship Id="rId8" Type="http://schemas.openxmlformats.org/officeDocument/2006/relationships/image" Target="../media/image34.png"/><Relationship Id="rId51" Type="http://schemas.openxmlformats.org/officeDocument/2006/relationships/image" Target="../media/image77.svg"/><Relationship Id="rId3" Type="http://schemas.openxmlformats.org/officeDocument/2006/relationships/image" Target="../media/image29.svg"/><Relationship Id="rId12" Type="http://schemas.openxmlformats.org/officeDocument/2006/relationships/image" Target="../media/image38.png"/><Relationship Id="rId17" Type="http://schemas.openxmlformats.org/officeDocument/2006/relationships/image" Target="../media/image43.svg"/><Relationship Id="rId25" Type="http://schemas.openxmlformats.org/officeDocument/2006/relationships/image" Target="../media/image51.svg"/><Relationship Id="rId33" Type="http://schemas.openxmlformats.org/officeDocument/2006/relationships/image" Target="../media/image59.svg"/><Relationship Id="rId38" Type="http://schemas.openxmlformats.org/officeDocument/2006/relationships/image" Target="../media/image64.png"/><Relationship Id="rId46" Type="http://schemas.openxmlformats.org/officeDocument/2006/relationships/image" Target="../media/image72.png"/><Relationship Id="rId20" Type="http://schemas.openxmlformats.org/officeDocument/2006/relationships/image" Target="../media/image46.png"/><Relationship Id="rId41" Type="http://schemas.openxmlformats.org/officeDocument/2006/relationships/image" Target="../media/image67.svg"/><Relationship Id="rId54" Type="http://schemas.openxmlformats.org/officeDocument/2006/relationships/image" Target="../media/image80.png"/><Relationship Id="rId1" Type="http://schemas.openxmlformats.org/officeDocument/2006/relationships/slideMaster" Target="../slideMasters/slideMaster2.xml"/><Relationship Id="rId6" Type="http://schemas.openxmlformats.org/officeDocument/2006/relationships/image" Target="../media/image32.png"/><Relationship Id="rId15" Type="http://schemas.openxmlformats.org/officeDocument/2006/relationships/image" Target="../media/image41.svg"/><Relationship Id="rId23" Type="http://schemas.openxmlformats.org/officeDocument/2006/relationships/image" Target="../media/image49.svg"/><Relationship Id="rId28" Type="http://schemas.openxmlformats.org/officeDocument/2006/relationships/image" Target="../media/image54.png"/><Relationship Id="rId36" Type="http://schemas.openxmlformats.org/officeDocument/2006/relationships/image" Target="../media/image62.png"/><Relationship Id="rId49" Type="http://schemas.openxmlformats.org/officeDocument/2006/relationships/image" Target="../media/image75.svg"/></Relationships>
</file>

<file path=ppt/slideLayouts/_rels/slideLayout72.xml.rels><?xml version="1.0" encoding="UTF-8" standalone="yes"?>
<Relationships xmlns="http://schemas.openxmlformats.org/package/2006/relationships"><Relationship Id="rId13" Type="http://schemas.openxmlformats.org/officeDocument/2006/relationships/image" Target="../media/image93.svg"/><Relationship Id="rId18" Type="http://schemas.openxmlformats.org/officeDocument/2006/relationships/image" Target="../media/image98.png"/><Relationship Id="rId26" Type="http://schemas.openxmlformats.org/officeDocument/2006/relationships/image" Target="../media/image106.png"/><Relationship Id="rId39" Type="http://schemas.openxmlformats.org/officeDocument/2006/relationships/image" Target="../media/image119.svg"/><Relationship Id="rId21" Type="http://schemas.openxmlformats.org/officeDocument/2006/relationships/image" Target="../media/image101.svg"/><Relationship Id="rId34" Type="http://schemas.openxmlformats.org/officeDocument/2006/relationships/image" Target="../media/image114.png"/><Relationship Id="rId42" Type="http://schemas.openxmlformats.org/officeDocument/2006/relationships/image" Target="../media/image122.png"/><Relationship Id="rId47" Type="http://schemas.openxmlformats.org/officeDocument/2006/relationships/image" Target="../media/image127.svg"/><Relationship Id="rId50" Type="http://schemas.openxmlformats.org/officeDocument/2006/relationships/image" Target="../media/image130.png"/><Relationship Id="rId55" Type="http://schemas.openxmlformats.org/officeDocument/2006/relationships/image" Target="../media/image135.svg"/><Relationship Id="rId7" Type="http://schemas.openxmlformats.org/officeDocument/2006/relationships/image" Target="../media/image87.svg"/><Relationship Id="rId2" Type="http://schemas.openxmlformats.org/officeDocument/2006/relationships/image" Target="../media/image82.png"/><Relationship Id="rId16" Type="http://schemas.openxmlformats.org/officeDocument/2006/relationships/image" Target="../media/image96.png"/><Relationship Id="rId29" Type="http://schemas.openxmlformats.org/officeDocument/2006/relationships/image" Target="../media/image109.svg"/><Relationship Id="rId11" Type="http://schemas.openxmlformats.org/officeDocument/2006/relationships/image" Target="../media/image91.svg"/><Relationship Id="rId24" Type="http://schemas.openxmlformats.org/officeDocument/2006/relationships/image" Target="../media/image104.png"/><Relationship Id="rId32" Type="http://schemas.openxmlformats.org/officeDocument/2006/relationships/image" Target="../media/image112.png"/><Relationship Id="rId37" Type="http://schemas.openxmlformats.org/officeDocument/2006/relationships/image" Target="../media/image117.svg"/><Relationship Id="rId40" Type="http://schemas.openxmlformats.org/officeDocument/2006/relationships/image" Target="../media/image120.png"/><Relationship Id="rId45" Type="http://schemas.openxmlformats.org/officeDocument/2006/relationships/image" Target="../media/image125.svg"/><Relationship Id="rId53" Type="http://schemas.openxmlformats.org/officeDocument/2006/relationships/image" Target="../media/image133.svg"/><Relationship Id="rId5" Type="http://schemas.openxmlformats.org/officeDocument/2006/relationships/image" Target="../media/image85.svg"/><Relationship Id="rId10" Type="http://schemas.openxmlformats.org/officeDocument/2006/relationships/image" Target="../media/image90.png"/><Relationship Id="rId19" Type="http://schemas.openxmlformats.org/officeDocument/2006/relationships/image" Target="../media/image99.svg"/><Relationship Id="rId31" Type="http://schemas.openxmlformats.org/officeDocument/2006/relationships/image" Target="../media/image111.svg"/><Relationship Id="rId44" Type="http://schemas.openxmlformats.org/officeDocument/2006/relationships/image" Target="../media/image124.png"/><Relationship Id="rId52" Type="http://schemas.openxmlformats.org/officeDocument/2006/relationships/image" Target="../media/image132.png"/><Relationship Id="rId4" Type="http://schemas.openxmlformats.org/officeDocument/2006/relationships/image" Target="../media/image84.png"/><Relationship Id="rId9" Type="http://schemas.openxmlformats.org/officeDocument/2006/relationships/image" Target="../media/image89.svg"/><Relationship Id="rId14" Type="http://schemas.openxmlformats.org/officeDocument/2006/relationships/image" Target="../media/image94.png"/><Relationship Id="rId22" Type="http://schemas.openxmlformats.org/officeDocument/2006/relationships/image" Target="../media/image102.png"/><Relationship Id="rId27" Type="http://schemas.openxmlformats.org/officeDocument/2006/relationships/image" Target="../media/image107.svg"/><Relationship Id="rId30" Type="http://schemas.openxmlformats.org/officeDocument/2006/relationships/image" Target="../media/image110.png"/><Relationship Id="rId35" Type="http://schemas.openxmlformats.org/officeDocument/2006/relationships/image" Target="../media/image115.svg"/><Relationship Id="rId43" Type="http://schemas.openxmlformats.org/officeDocument/2006/relationships/image" Target="../media/image123.svg"/><Relationship Id="rId48" Type="http://schemas.openxmlformats.org/officeDocument/2006/relationships/image" Target="../media/image128.png"/><Relationship Id="rId8" Type="http://schemas.openxmlformats.org/officeDocument/2006/relationships/image" Target="../media/image88.png"/><Relationship Id="rId51" Type="http://schemas.openxmlformats.org/officeDocument/2006/relationships/image" Target="../media/image131.svg"/><Relationship Id="rId3" Type="http://schemas.openxmlformats.org/officeDocument/2006/relationships/image" Target="../media/image83.svg"/><Relationship Id="rId12" Type="http://schemas.openxmlformats.org/officeDocument/2006/relationships/image" Target="../media/image92.png"/><Relationship Id="rId17" Type="http://schemas.openxmlformats.org/officeDocument/2006/relationships/image" Target="../media/image97.svg"/><Relationship Id="rId25" Type="http://schemas.openxmlformats.org/officeDocument/2006/relationships/image" Target="../media/image105.svg"/><Relationship Id="rId33" Type="http://schemas.openxmlformats.org/officeDocument/2006/relationships/image" Target="../media/image113.svg"/><Relationship Id="rId38" Type="http://schemas.openxmlformats.org/officeDocument/2006/relationships/image" Target="../media/image118.png"/><Relationship Id="rId46" Type="http://schemas.openxmlformats.org/officeDocument/2006/relationships/image" Target="../media/image126.png"/><Relationship Id="rId20" Type="http://schemas.openxmlformats.org/officeDocument/2006/relationships/image" Target="../media/image100.png"/><Relationship Id="rId41" Type="http://schemas.openxmlformats.org/officeDocument/2006/relationships/image" Target="../media/image121.svg"/><Relationship Id="rId54" Type="http://schemas.openxmlformats.org/officeDocument/2006/relationships/image" Target="../media/image134.png"/><Relationship Id="rId1" Type="http://schemas.openxmlformats.org/officeDocument/2006/relationships/slideMaster" Target="../slideMasters/slideMaster2.xml"/><Relationship Id="rId6" Type="http://schemas.openxmlformats.org/officeDocument/2006/relationships/image" Target="../media/image86.png"/><Relationship Id="rId15" Type="http://schemas.openxmlformats.org/officeDocument/2006/relationships/image" Target="../media/image95.svg"/><Relationship Id="rId23" Type="http://schemas.openxmlformats.org/officeDocument/2006/relationships/image" Target="../media/image103.svg"/><Relationship Id="rId28" Type="http://schemas.openxmlformats.org/officeDocument/2006/relationships/image" Target="../media/image108.png"/><Relationship Id="rId36" Type="http://schemas.openxmlformats.org/officeDocument/2006/relationships/image" Target="../media/image116.png"/><Relationship Id="rId49" Type="http://schemas.openxmlformats.org/officeDocument/2006/relationships/image" Target="../media/image129.sv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2876357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88086070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1435552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235760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15856774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1689599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8803030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85764033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00685127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6503299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395826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67348171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64609322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296708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4898430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0393182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8662166"/>
      </p:ext>
    </p:extLst>
  </p:cSld>
  <p:clrMapOvr>
    <a:overrideClrMapping bg1="dk1" tx1="lt1" bg2="dk2"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43179682"/>
      </p:ext>
    </p:extLst>
  </p:cSld>
  <p:clrMapOvr>
    <a:overrideClrMapping bg1="dk1" tx1="lt1" bg2="dk2" tx2="lt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0318910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899061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6"/>
            <a:ext cx="16224323"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2"/>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2" y="5678661"/>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41"/>
            <a:ext cx="16224323"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3"/>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8"/>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5"/>
            <a:ext cx="16223331"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3"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5" y="838202"/>
            <a:ext cx="68580" cy="386303"/>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5"/>
            <a:ext cx="13817600" cy="568801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9" y="2269323"/>
            <a:ext cx="4435365" cy="5784615"/>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40" y="2269309"/>
            <a:ext cx="4435365" cy="5784617"/>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3"/>
            <a:ext cx="4321061" cy="5784601"/>
          </a:xfrm>
        </p:spPr>
        <p:txBody>
          <a:bodyPr>
            <a:no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1" y="4427970"/>
            <a:ext cx="4333761" cy="3625956"/>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9" y="2269323"/>
            <a:ext cx="4435365" cy="5784615"/>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40" y="2269309"/>
            <a:ext cx="4435365" cy="5784617"/>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6" y="2269308"/>
            <a:ext cx="4333871" cy="1942331"/>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1" y="1"/>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2"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5" y="838201"/>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3"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2" y="2281783"/>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5" y="838201"/>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5" y="2281781"/>
            <a:ext cx="8289921" cy="5109619"/>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5" y="838201"/>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3" y="4284137"/>
            <a:ext cx="6821447" cy="2860368"/>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6"/>
            <a:ext cx="6620767"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6"/>
            <a:ext cx="6531859"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5" y="838201"/>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6"/>
            <a:ext cx="6620760" cy="5067855"/>
          </a:xfrm>
        </p:spPr>
        <p:txBody>
          <a:bodyPr>
            <a:normAutofit/>
          </a:bodyPr>
          <a:lstStyle>
            <a:lvl1pPr marL="304784" indent="-304784">
              <a:buClr>
                <a:schemeClr val="accent1"/>
              </a:buClr>
              <a:buFont typeface="Arial" panose="020B0604020202020204" pitchFamily="34" charset="0"/>
              <a:buChar char="•"/>
              <a:defRPr sz="2600"/>
            </a:lvl1pPr>
            <a:lvl2pPr marL="914354" indent="-304784">
              <a:buClr>
                <a:schemeClr val="accent1"/>
              </a:buClr>
              <a:buFont typeface="Arial" panose="020B0604020202020204" pitchFamily="34" charset="0"/>
              <a:buChar char="•"/>
              <a:defRPr sz="2600"/>
            </a:lvl2pPr>
            <a:lvl3pPr marL="1523925" indent="-304784">
              <a:buClr>
                <a:schemeClr val="accent1"/>
              </a:buClr>
              <a:buFont typeface="Arial" panose="020B0604020202020204" pitchFamily="34" charset="0"/>
              <a:buChar char="•"/>
              <a:defRPr sz="2600"/>
            </a:lvl3pPr>
            <a:lvl4pPr marL="2133493" indent="-304784">
              <a:buClr>
                <a:schemeClr val="accent1"/>
              </a:buClr>
              <a:buFont typeface="Arial" panose="020B0604020202020204" pitchFamily="34" charset="0"/>
              <a:buChar char="•"/>
              <a:defRPr sz="2600"/>
            </a:lvl4pPr>
            <a:lvl5pPr marL="2743062" indent="-304784">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1"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6"/>
            <a:ext cx="6519160"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9"/>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9"/>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5" y="838201"/>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9"/>
          </a:xfrm>
        </p:spPr>
        <p:txBody>
          <a:bodyPr>
            <a:normAutofit/>
          </a:bodyPr>
          <a:lstStyle>
            <a:lvl1pPr marL="342891" indent="-342891">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7"/>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3602493"/>
            <a:ext cx="4546311" cy="1269687"/>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2"/>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6"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937724"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8" y="2777437"/>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3"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865716"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1"/>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4"/>
            <a:ext cx="5205893" cy="486833"/>
          </a:xfrm>
        </p:spPr>
        <p:txBody>
          <a:bodyPr>
            <a:normAutofit/>
          </a:bodyPr>
          <a:lstStyle>
            <a:lvl1pPr marL="0" indent="0" algn="l">
              <a:buNone/>
              <a:defRPr sz="2800">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9"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2" y="4988729"/>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60"/>
            <a:ext cx="6753340" cy="486833"/>
          </a:xfrm>
        </p:spPr>
        <p:txBody>
          <a:bodyPr>
            <a:normAutofit/>
          </a:bodyPr>
          <a:lstStyle>
            <a:lvl1pPr marL="0" indent="0" algn="l">
              <a:buNone/>
              <a:defRPr sz="2933">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fld id="{936B4EE6-45FD-4498-B8C2-91BC04128C21}" type="datetime1">
              <a:rPr lang="en-GB" smtClean="0"/>
              <a:t>03/11/2023</a:t>
            </a:fld>
            <a:endParaRPr lang="en-GB"/>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11264792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5"/>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9361D-56C1-44C0-9685-C814F9D316AA}"/>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3" name="Footer Placeholder 2">
            <a:extLst>
              <a:ext uri="{FF2B5EF4-FFF2-40B4-BE49-F238E27FC236}">
                <a16:creationId xmlns:a16="http://schemas.microsoft.com/office/drawing/2014/main" id="{8EF61679-27F6-4397-A56C-A250DC7DD73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87633EC-B7E4-484E-9745-1DD11C33C3DF}"/>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3818232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4BD3-AA4B-4C33-95B7-448E8BE29431}"/>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F3C4F18-A417-4FB2-8B57-6305C0CE68C2}"/>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276CA0-0DFD-4509-97C4-B834427E1107}"/>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5" name="Footer Placeholder 4">
            <a:extLst>
              <a:ext uri="{FF2B5EF4-FFF2-40B4-BE49-F238E27FC236}">
                <a16:creationId xmlns:a16="http://schemas.microsoft.com/office/drawing/2014/main" id="{3A60F067-142A-4D4C-A71A-6287AFA9AE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FC727B-8AD5-4A16-9175-99F5270DDEF8}"/>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8363873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75991744"/>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379295344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310001141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595500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3314275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888617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373341878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327912593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426993732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411113217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276017481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288260826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98080232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9652228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image" Target="../media/image27.jpeg"/><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image" Target="../media/image27.jpeg"/><Relationship Id="rId5" Type="http://schemas.openxmlformats.org/officeDocument/2006/relationships/theme" Target="../theme/theme3.xml"/><Relationship Id="rId4" Type="http://schemas.openxmlformats.org/officeDocument/2006/relationships/slideLayout" Target="../slideLayouts/slideLayout8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29" Type="http://schemas.openxmlformats.org/officeDocument/2006/relationships/slideLayout" Target="../slideLayouts/slideLayout116.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32" Type="http://schemas.openxmlformats.org/officeDocument/2006/relationships/theme" Target="../theme/theme4.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31" Type="http://schemas.openxmlformats.org/officeDocument/2006/relationships/slideLayout" Target="../slideLayouts/slideLayout118.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59" r:id="rId1"/>
    <p:sldLayoutId id="2147483821" r:id="rId2"/>
    <p:sldLayoutId id="2147483718" r:id="rId3"/>
    <p:sldLayoutId id="2147483773" r:id="rId4"/>
    <p:sldLayoutId id="2147483776" r:id="rId5"/>
    <p:sldLayoutId id="2147483778" r:id="rId6"/>
    <p:sldLayoutId id="2147483779" r:id="rId7"/>
    <p:sldLayoutId id="2147483781" r:id="rId8"/>
    <p:sldLayoutId id="2147483782" r:id="rId9"/>
    <p:sldLayoutId id="2147483784" r:id="rId10"/>
    <p:sldLayoutId id="2147483785" r:id="rId11"/>
    <p:sldLayoutId id="2147483808" r:id="rId12"/>
    <p:sldLayoutId id="2147483809" r:id="rId13"/>
    <p:sldLayoutId id="2147483833" r:id="rId14"/>
    <p:sldLayoutId id="2147483834" r:id="rId15"/>
    <p:sldLayoutId id="2147483835" r:id="rId16"/>
    <p:sldLayoutId id="2147483836" r:id="rId17"/>
    <p:sldLayoutId id="2147483837" r:id="rId18"/>
    <p:sldLayoutId id="2147483838" r:id="rId19"/>
    <p:sldLayoutId id="2147483839" r:id="rId20"/>
    <p:sldLayoutId id="2147483840" r:id="rId21"/>
    <p:sldLayoutId id="2147483841" r:id="rId22"/>
    <p:sldLayoutId id="2147483842" r:id="rId23"/>
    <p:sldLayoutId id="2147483843" r:id="rId24"/>
    <p:sldLayoutId id="2147483844" r:id="rId25"/>
    <p:sldLayoutId id="2147483845" r:id="rId26"/>
    <p:sldLayoutId id="2147483846" r:id="rId27"/>
    <p:sldLayoutId id="2147483694" r:id="rId28"/>
    <p:sldLayoutId id="2147483812" r:id="rId29"/>
    <p:sldLayoutId id="2147483813" r:id="rId30"/>
    <p:sldLayoutId id="2147483814" r:id="rId31"/>
    <p:sldLayoutId id="2147483815" r:id="rId32"/>
    <p:sldLayoutId id="2147483816" r:id="rId33"/>
    <p:sldLayoutId id="2147483817" r:id="rId34"/>
    <p:sldLayoutId id="2147483818" r:id="rId35"/>
    <p:sldLayoutId id="2147483819" r:id="rId36"/>
    <p:sldLayoutId id="2147483820" r:id="rId37"/>
    <p:sldLayoutId id="2147483695" r:id="rId38"/>
    <p:sldLayoutId id="2147483752" r:id="rId39"/>
    <p:sldLayoutId id="2147483763" r:id="rId40"/>
    <p:sldLayoutId id="2147483764" r:id="rId41"/>
    <p:sldLayoutId id="2147483765" r:id="rId42"/>
    <p:sldLayoutId id="2147483847" r:id="rId43"/>
    <p:sldLayoutId id="2147483848" r:id="rId44"/>
    <p:sldLayoutId id="2147483849" r:id="rId45"/>
    <p:sldLayoutId id="2147483850" r:id="rId46"/>
    <p:sldLayoutId id="2147483851" r:id="rId47"/>
    <p:sldLayoutId id="2147483852" r:id="rId48"/>
    <p:sldLayoutId id="2147483696" r:id="rId49"/>
    <p:sldLayoutId id="2147483729" r:id="rId50"/>
    <p:sldLayoutId id="2147483723" r:id="rId51"/>
    <p:sldLayoutId id="2147483697" r:id="rId52"/>
    <p:sldLayoutId id="2147483753" r:id="rId53"/>
    <p:sldLayoutId id="2147483721" r:id="rId54"/>
    <p:sldLayoutId id="2147483698" r:id="rId55"/>
    <p:sldLayoutId id="2147483853" r:id="rId56"/>
    <p:sldLayoutId id="2147483854" r:id="rId57"/>
    <p:sldLayoutId id="2147483742" r:id="rId58"/>
    <p:sldLayoutId id="2147483771" r:id="rId59"/>
    <p:sldLayoutId id="2147483737" r:id="rId60"/>
    <p:sldLayoutId id="2147483772" r:id="rId61"/>
    <p:sldLayoutId id="2147483855" r:id="rId62"/>
    <p:sldLayoutId id="2147483856" r:id="rId63"/>
    <p:sldLayoutId id="2147483730" r:id="rId64"/>
    <p:sldLayoutId id="2147483731" r:id="rId65"/>
    <p:sldLayoutId id="2147483762" r:id="rId66"/>
    <p:sldLayoutId id="2147483786" r:id="rId67"/>
    <p:sldLayoutId id="2147483822" r:id="rId68"/>
    <p:sldLayoutId id="2147483857" r:id="rId69"/>
    <p:sldLayoutId id="2147483824" r:id="rId70"/>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5"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6" r:id="rId10"/>
    <p:sldLayoutId id="2147483827" r:id="rId11"/>
    <p:sldLayoutId id="2147483828" r:id="rId12"/>
    <p:sldLayoutId id="2147483825" r:id="rId13"/>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630095273"/>
      </p:ext>
    </p:extLst>
  </p:cSld>
  <p:clrMap bg1="lt1" tx1="dk1" bg2="lt2" tx2="dk2" accent1="accent1" accent2="accent2" accent3="accent3" accent4="accent4" accent5="accent5" accent6="accent6" hlink="hlink" folHlink="folHlink"/>
  <p:sldLayoutIdLst>
    <p:sldLayoutId id="2147483890"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 id="2147483877" r:id="rId19"/>
    <p:sldLayoutId id="2147483878" r:id="rId20"/>
    <p:sldLayoutId id="2147483879" r:id="rId21"/>
    <p:sldLayoutId id="2147483880" r:id="rId22"/>
    <p:sldLayoutId id="2147483881" r:id="rId23"/>
    <p:sldLayoutId id="2147483882" r:id="rId24"/>
    <p:sldLayoutId id="2147483883" r:id="rId25"/>
    <p:sldLayoutId id="2147483884" r:id="rId26"/>
    <p:sldLayoutId id="2147483885" r:id="rId27"/>
    <p:sldLayoutId id="2147483886" r:id="rId28"/>
    <p:sldLayoutId id="2147483887" r:id="rId29"/>
    <p:sldLayoutId id="2147483888" r:id="rId30"/>
    <p:sldLayoutId id="2147483889" r:id="rId31"/>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9.xml"/><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6l9IEmXg2zM" TargetMode="External"/><Relationship Id="rId2" Type="http://schemas.openxmlformats.org/officeDocument/2006/relationships/notesSlide" Target="../notesSlides/notesSlide10.xml"/><Relationship Id="rId1" Type="http://schemas.openxmlformats.org/officeDocument/2006/relationships/slideLayout" Target="../slideLayouts/slideLayout74.xml"/><Relationship Id="rId4" Type="http://schemas.openxmlformats.org/officeDocument/2006/relationships/image" Target="../media/image145.png"/></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niDFi40ZOf0" TargetMode="External"/><Relationship Id="rId2" Type="http://schemas.openxmlformats.org/officeDocument/2006/relationships/notesSlide" Target="../notesSlides/notesSlide11.xml"/><Relationship Id="rId1" Type="http://schemas.openxmlformats.org/officeDocument/2006/relationships/slideLayout" Target="../slideLayouts/slideLayout74.xml"/><Relationship Id="rId4" Type="http://schemas.openxmlformats.org/officeDocument/2006/relationships/image" Target="../media/image145.png"/></Relationships>
</file>

<file path=ppt/slides/_rels/slide13.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2.xml"/><Relationship Id="rId1" Type="http://schemas.openxmlformats.org/officeDocument/2006/relationships/slideLayout" Target="../slideLayouts/slideLayout74.xml"/><Relationship Id="rId4" Type="http://schemas.openxmlformats.org/officeDocument/2006/relationships/image" Target="../media/image145.png"/></Relationships>
</file>

<file path=ppt/slides/_rels/slide1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3.xml"/><Relationship Id="rId1" Type="http://schemas.openxmlformats.org/officeDocument/2006/relationships/slideLayout" Target="../slideLayouts/slideLayout74.xml"/><Relationship Id="rId4" Type="http://schemas.openxmlformats.org/officeDocument/2006/relationships/image" Target="../media/image145.png"/></Relationships>
</file>

<file path=ppt/slides/_rels/slide15.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4.xml"/><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5.xml"/><Relationship Id="rId1" Type="http://schemas.openxmlformats.org/officeDocument/2006/relationships/slideLayout" Target="../slideLayouts/slideLayout74.xml"/><Relationship Id="rId4" Type="http://schemas.openxmlformats.org/officeDocument/2006/relationships/image" Target="../media/image142.png"/></Relationships>
</file>

<file path=ppt/slides/_rels/slide17.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16.xml"/><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0.xml"/></Relationships>
</file>

<file path=ppt/slides/_rels/slide19.xml.rels><?xml version="1.0" encoding="UTF-8" standalone="yes"?>
<Relationships xmlns="http://schemas.openxmlformats.org/package/2006/relationships"><Relationship Id="rId3" Type="http://schemas.openxmlformats.org/officeDocument/2006/relationships/hyperlink" Target="https://forms.office.com/r/KTPNsSxbpC" TargetMode="External"/><Relationship Id="rId2" Type="http://schemas.openxmlformats.org/officeDocument/2006/relationships/hyperlink" Target="mailto:stem@sse.com" TargetMode="External"/><Relationship Id="rId1" Type="http://schemas.openxmlformats.org/officeDocument/2006/relationships/slideLayout" Target="../slideLayouts/slideLayout88.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0.xml"/></Relationships>
</file>

<file path=ppt/slides/_rels/slide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3.xml"/><Relationship Id="rId1" Type="http://schemas.openxmlformats.org/officeDocument/2006/relationships/slideLayout" Target="../slideLayouts/slideLayout38.xml"/><Relationship Id="rId5" Type="http://schemas.openxmlformats.org/officeDocument/2006/relationships/image" Target="../media/image139.jpeg"/><Relationship Id="rId4" Type="http://schemas.openxmlformats.org/officeDocument/2006/relationships/image" Target="../media/image13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4.xml"/></Relationships>
</file>

<file path=ppt/slides/_rels/slide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5.xml"/><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3" Type="http://schemas.openxmlformats.org/officeDocument/2006/relationships/hyperlink" Target="https://vimeo.com/554723629" TargetMode="External"/><Relationship Id="rId2" Type="http://schemas.openxmlformats.org/officeDocument/2006/relationships/notesSlide" Target="../notesSlides/notesSlide6.xml"/><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7.xml"/><Relationship Id="rId1" Type="http://schemas.openxmlformats.org/officeDocument/2006/relationships/slideLayout" Target="../slideLayouts/slideLayout74.xml"/><Relationship Id="rId4" Type="http://schemas.openxmlformats.org/officeDocument/2006/relationships/image" Target="../media/image142.png"/></Relationships>
</file>

<file path=ppt/slides/_rels/slide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8.xml"/><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GB" dirty="0"/>
              <a:t>STEM EDUCATION PROGRAMME</a:t>
            </a:r>
          </a:p>
          <a:p>
            <a:endParaRPr lang="en-GB" dirty="0"/>
          </a:p>
        </p:txBody>
      </p:sp>
      <p:sp>
        <p:nvSpPr>
          <p:cNvPr id="5" name="TextBox 4">
            <a:extLst>
              <a:ext uri="{FF2B5EF4-FFF2-40B4-BE49-F238E27FC236}">
                <a16:creationId xmlns:a16="http://schemas.microsoft.com/office/drawing/2014/main" id="{6835CABA-D57B-1FDB-0C60-A27BB41829BA}"/>
              </a:ext>
            </a:extLst>
          </p:cNvPr>
          <p:cNvSpPr txBox="1"/>
          <p:nvPr/>
        </p:nvSpPr>
        <p:spPr>
          <a:xfrm>
            <a:off x="1120837" y="2308406"/>
            <a:ext cx="4470065" cy="1200329"/>
          </a:xfrm>
          <a:prstGeom prst="rect">
            <a:avLst/>
          </a:prstGeom>
          <a:solidFill>
            <a:srgbClr val="0097A9"/>
          </a:solidFill>
        </p:spPr>
        <p:txBody>
          <a:bodyPr wrap="square" lIns="91440" tIns="45720" rIns="91440" bIns="45720" rtlCol="0" anchor="ctr">
            <a:spAutoFit/>
          </a:bodyPr>
          <a:lstStyle/>
          <a:p>
            <a:pPr algn="ctr"/>
            <a:r>
              <a:rPr lang="en-US" sz="3600" dirty="0">
                <a:solidFill>
                  <a:schemeClr val="bg1"/>
                </a:solidFill>
                <a:latin typeface="Arial"/>
                <a:cs typeface="Arial"/>
              </a:rPr>
              <a:t>G</a:t>
            </a:r>
            <a:r>
              <a:rPr lang="en-GB" sz="3600" dirty="0" err="1">
                <a:solidFill>
                  <a:schemeClr val="bg1"/>
                </a:solidFill>
                <a:latin typeface="Arial"/>
                <a:cs typeface="Arial"/>
              </a:rPr>
              <a:t>reenhouse</a:t>
            </a:r>
            <a:r>
              <a:rPr lang="en-GB" sz="3600" dirty="0">
                <a:solidFill>
                  <a:schemeClr val="bg1"/>
                </a:solidFill>
                <a:latin typeface="Arial"/>
                <a:cs typeface="Arial"/>
              </a:rPr>
              <a:t> gases and net zero</a:t>
            </a:r>
            <a:endParaRPr lang="en-GB" sz="3600" dirty="0">
              <a:solidFill>
                <a:schemeClr val="bg1"/>
              </a:solidFill>
              <a:latin typeface="Arial" panose="020B0604020202020204" pitchFamily="34" charset="0"/>
              <a:cs typeface="Arial" panose="020B0604020202020204" pitchFamily="34" charset="0"/>
            </a:endParaRPr>
          </a:p>
        </p:txBody>
      </p:sp>
      <p:sp>
        <p:nvSpPr>
          <p:cNvPr id="6" name="Text Placeholder 1">
            <a:extLst>
              <a:ext uri="{FF2B5EF4-FFF2-40B4-BE49-F238E27FC236}">
                <a16:creationId xmlns:a16="http://schemas.microsoft.com/office/drawing/2014/main" id="{7946E636-A54D-8354-7B82-AEA5B5F145CF}"/>
              </a:ext>
            </a:extLst>
          </p:cNvPr>
          <p:cNvSpPr>
            <a:spLocks noGrp="1"/>
          </p:cNvSpPr>
          <p:nvPr>
            <p:ph type="body" sz="quarter" idx="18"/>
          </p:nvPr>
        </p:nvSpPr>
        <p:spPr>
          <a:xfrm>
            <a:off x="1117600" y="3856038"/>
            <a:ext cx="4826000" cy="3924300"/>
          </a:xfrm>
        </p:spPr>
        <p:txBody>
          <a:bodyPr>
            <a:normAutofit/>
          </a:bodyPr>
          <a:lstStyle/>
          <a:p>
            <a:r>
              <a:rPr lang="en-GB" sz="2800" b="0" dirty="0">
                <a:latin typeface="Arial"/>
                <a:cs typeface="Arial"/>
              </a:rPr>
              <a:t>What can we do?</a:t>
            </a:r>
          </a:p>
          <a:p>
            <a:endParaRPr lang="en-GB" sz="2800" b="0" i="1" dirty="0">
              <a:latin typeface="Arial"/>
              <a:cs typeface="Arial"/>
            </a:endParaRPr>
          </a:p>
          <a:p>
            <a:r>
              <a:rPr lang="en-GB" sz="2800" b="0" i="1" dirty="0">
                <a:latin typeface="Arial"/>
                <a:cs typeface="Arial"/>
              </a:rPr>
              <a:t>LO: To </a:t>
            </a:r>
            <a:r>
              <a:rPr lang="en-GB" sz="2800" i="1" dirty="0">
                <a:latin typeface="Arial"/>
                <a:cs typeface="Arial"/>
              </a:rPr>
              <a:t>form arguments </a:t>
            </a:r>
            <a:r>
              <a:rPr lang="en-GB" sz="2800" b="0" i="1" dirty="0">
                <a:latin typeface="Arial"/>
                <a:cs typeface="Arial"/>
              </a:rPr>
              <a:t>on the importance of achieving net zero</a:t>
            </a:r>
          </a:p>
          <a:p>
            <a:r>
              <a:rPr lang="en-GB" sz="2800" b="0" i="1" dirty="0">
                <a:latin typeface="Arial"/>
                <a:cs typeface="Arial"/>
              </a:rPr>
              <a:t>To understand that there are a number of ways GHGs can be reduced</a:t>
            </a:r>
            <a:endParaRPr lang="en-GB" sz="2000" dirty="0"/>
          </a:p>
          <a:p>
            <a:endParaRPr lang="en-GB" sz="2800" b="0" dirty="0"/>
          </a:p>
        </p:txBody>
      </p:sp>
    </p:spTree>
    <p:extLst>
      <p:ext uri="{BB962C8B-B14F-4D97-AF65-F5344CB8AC3E}">
        <p14:creationId xmlns:p14="http://schemas.microsoft.com/office/powerpoint/2010/main" val="2223975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a:solidFill>
                  <a:schemeClr val="bg1"/>
                </a:solidFill>
                <a:ea typeface="+mn-lt"/>
                <a:cs typeface="+mn-lt"/>
              </a:rPr>
              <a:t>D</a:t>
            </a:r>
            <a:r>
              <a:rPr lang="en-GB" sz="4000">
                <a:solidFill>
                  <a:schemeClr val="bg1"/>
                </a:solidFill>
                <a:ea typeface="+mn-lt"/>
                <a:cs typeface="+mn-lt"/>
              </a:rPr>
              <a:t>o together</a:t>
            </a:r>
          </a:p>
        </p:txBody>
      </p:sp>
      <p:sp>
        <p:nvSpPr>
          <p:cNvPr id="6" name="Speech Bubble: Rectangle with Corners Rounded 5">
            <a:extLst>
              <a:ext uri="{FF2B5EF4-FFF2-40B4-BE49-F238E27FC236}">
                <a16:creationId xmlns:a16="http://schemas.microsoft.com/office/drawing/2014/main" id="{04B97287-A545-4264-840D-64A506596ED0}"/>
              </a:ext>
            </a:extLst>
          </p:cNvPr>
          <p:cNvSpPr/>
          <p:nvPr/>
        </p:nvSpPr>
        <p:spPr>
          <a:xfrm>
            <a:off x="8128000" y="1899854"/>
            <a:ext cx="3709851" cy="1854926"/>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Which are the areas which are impacting most on gas emissions?</a:t>
            </a:r>
            <a:endParaRPr lang="en-GB" sz="2400"/>
          </a:p>
        </p:txBody>
      </p:sp>
      <p:sp>
        <p:nvSpPr>
          <p:cNvPr id="7" name="Speech Bubble: Rectangle with Corners Rounded 6">
            <a:extLst>
              <a:ext uri="{FF2B5EF4-FFF2-40B4-BE49-F238E27FC236}">
                <a16:creationId xmlns:a16="http://schemas.microsoft.com/office/drawing/2014/main" id="{72ADBDE6-F8A3-4897-91D1-FF7C1643DE81}"/>
              </a:ext>
            </a:extLst>
          </p:cNvPr>
          <p:cNvSpPr/>
          <p:nvPr/>
        </p:nvSpPr>
        <p:spPr>
          <a:xfrm>
            <a:off x="8111535" y="4461758"/>
            <a:ext cx="3709851" cy="1854926"/>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Are there any areas that you personally cannot help with?</a:t>
            </a:r>
            <a:endParaRPr lang="en-GB" sz="2400"/>
          </a:p>
        </p:txBody>
      </p:sp>
      <p:sp>
        <p:nvSpPr>
          <p:cNvPr id="8" name="Speech Bubble: Rectangle with Corners Rounded 7">
            <a:extLst>
              <a:ext uri="{FF2B5EF4-FFF2-40B4-BE49-F238E27FC236}">
                <a16:creationId xmlns:a16="http://schemas.microsoft.com/office/drawing/2014/main" id="{0C43D02E-A019-4583-BC7A-081C26A0539C}"/>
              </a:ext>
            </a:extLst>
          </p:cNvPr>
          <p:cNvSpPr/>
          <p:nvPr/>
        </p:nvSpPr>
        <p:spPr>
          <a:xfrm>
            <a:off x="12197849" y="1899854"/>
            <a:ext cx="3709851" cy="1854926"/>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Are there any parts of this that we can help with?</a:t>
            </a:r>
            <a:endParaRPr lang="en-GB" sz="2400"/>
          </a:p>
        </p:txBody>
      </p:sp>
      <p:sp>
        <p:nvSpPr>
          <p:cNvPr id="9" name="Speech Bubble: Rectangle with Corners Rounded 8">
            <a:extLst>
              <a:ext uri="{FF2B5EF4-FFF2-40B4-BE49-F238E27FC236}">
                <a16:creationId xmlns:a16="http://schemas.microsoft.com/office/drawing/2014/main" id="{FD7EF7AF-1F8F-4845-A8C3-C459526BA7FD}"/>
              </a:ext>
            </a:extLst>
          </p:cNvPr>
          <p:cNvSpPr/>
          <p:nvPr/>
        </p:nvSpPr>
        <p:spPr>
          <a:xfrm>
            <a:off x="12197848" y="4461758"/>
            <a:ext cx="3709851" cy="1854926"/>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Are there any parts that surprise you?</a:t>
            </a:r>
            <a:endParaRPr lang="en-GB" sz="2400"/>
          </a:p>
        </p:txBody>
      </p:sp>
      <p:pic>
        <p:nvPicPr>
          <p:cNvPr id="3" name="Picture 2">
            <a:extLst>
              <a:ext uri="{FF2B5EF4-FFF2-40B4-BE49-F238E27FC236}">
                <a16:creationId xmlns:a16="http://schemas.microsoft.com/office/drawing/2014/main" id="{386B4AA0-A433-54F1-77D4-5E80701E9DC9}"/>
              </a:ext>
            </a:extLst>
          </p:cNvPr>
          <p:cNvPicPr>
            <a:picLocks noChangeAspect="1"/>
          </p:cNvPicPr>
          <p:nvPr/>
        </p:nvPicPr>
        <p:blipFill>
          <a:blip r:embed="rId3"/>
          <a:stretch>
            <a:fillRect/>
          </a:stretch>
        </p:blipFill>
        <p:spPr>
          <a:xfrm>
            <a:off x="980258" y="1781025"/>
            <a:ext cx="6502581" cy="6288992"/>
          </a:xfrm>
          <a:prstGeom prst="rect">
            <a:avLst/>
          </a:prstGeom>
        </p:spPr>
      </p:pic>
    </p:spTree>
    <p:extLst>
      <p:ext uri="{BB962C8B-B14F-4D97-AF65-F5344CB8AC3E}">
        <p14:creationId xmlns:p14="http://schemas.microsoft.com/office/powerpoint/2010/main" val="3854105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a:solidFill>
                  <a:schemeClr val="bg1"/>
                </a:solidFill>
                <a:ea typeface="+mn-lt"/>
                <a:cs typeface="+mn-lt"/>
              </a:rPr>
              <a:t>D</a:t>
            </a:r>
            <a:r>
              <a:rPr lang="en-GB" sz="4000">
                <a:solidFill>
                  <a:schemeClr val="bg1"/>
                </a:solidFill>
                <a:ea typeface="+mn-lt"/>
                <a:cs typeface="+mn-lt"/>
              </a:rPr>
              <a:t>o together</a:t>
            </a:r>
          </a:p>
        </p:txBody>
      </p:sp>
      <p:graphicFrame>
        <p:nvGraphicFramePr>
          <p:cNvPr id="2" name="Table 1">
            <a:extLst>
              <a:ext uri="{FF2B5EF4-FFF2-40B4-BE49-F238E27FC236}">
                <a16:creationId xmlns:a16="http://schemas.microsoft.com/office/drawing/2014/main" id="{FDCEE31A-14F3-45CD-84A8-246C5EE36003}"/>
              </a:ext>
            </a:extLst>
          </p:cNvPr>
          <p:cNvGraphicFramePr>
            <a:graphicFrameLocks noGrp="1"/>
          </p:cNvGraphicFramePr>
          <p:nvPr>
            <p:extLst>
              <p:ext uri="{D42A27DB-BD31-4B8C-83A1-F6EECF244321}">
                <p14:modId xmlns:p14="http://schemas.microsoft.com/office/powerpoint/2010/main" val="1589472971"/>
              </p:ext>
            </p:extLst>
          </p:nvPr>
        </p:nvGraphicFramePr>
        <p:xfrm>
          <a:off x="10142425" y="1794765"/>
          <a:ext cx="5675990" cy="6187020"/>
        </p:xfrm>
        <a:graphic>
          <a:graphicData uri="http://schemas.openxmlformats.org/drawingml/2006/table">
            <a:tbl>
              <a:tblPr firstRow="1" bandRow="1">
                <a:tableStyleId>{69012ECD-51FC-41F1-AA8D-1B2483CD663E}</a:tableStyleId>
              </a:tblPr>
              <a:tblGrid>
                <a:gridCol w="2837995">
                  <a:extLst>
                    <a:ext uri="{9D8B030D-6E8A-4147-A177-3AD203B41FA5}">
                      <a16:colId xmlns:a16="http://schemas.microsoft.com/office/drawing/2014/main" val="1491925375"/>
                    </a:ext>
                  </a:extLst>
                </a:gridCol>
                <a:gridCol w="2837995">
                  <a:extLst>
                    <a:ext uri="{9D8B030D-6E8A-4147-A177-3AD203B41FA5}">
                      <a16:colId xmlns:a16="http://schemas.microsoft.com/office/drawing/2014/main" val="1769411930"/>
                    </a:ext>
                  </a:extLst>
                </a:gridCol>
              </a:tblGrid>
              <a:tr h="1031170">
                <a:tc>
                  <a:txBody>
                    <a:bodyPr/>
                    <a:lstStyle/>
                    <a:p>
                      <a:r>
                        <a:rPr lang="en-US"/>
                        <a:t>What can we do?</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What else must be done? </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2552962"/>
                  </a:ext>
                </a:extLst>
              </a:tr>
              <a:tr h="1031170">
                <a:tc>
                  <a:txBody>
                    <a:bodyPr/>
                    <a:lstStyle/>
                    <a:p>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05276634"/>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5435250"/>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6182665"/>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7632938"/>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769383"/>
                  </a:ext>
                </a:extLst>
              </a:tr>
            </a:tbl>
          </a:graphicData>
        </a:graphic>
      </p:graphicFrame>
      <p:sp>
        <p:nvSpPr>
          <p:cNvPr id="5" name="Content Placeholder 2">
            <a:extLst>
              <a:ext uri="{FF2B5EF4-FFF2-40B4-BE49-F238E27FC236}">
                <a16:creationId xmlns:a16="http://schemas.microsoft.com/office/drawing/2014/main" id="{BCB0B4FA-1A0F-F74B-90A0-5E2F5FC7FCCC}"/>
              </a:ext>
            </a:extLst>
          </p:cNvPr>
          <p:cNvSpPr txBox="1">
            <a:spLocks/>
          </p:cNvSpPr>
          <p:nvPr/>
        </p:nvSpPr>
        <p:spPr>
          <a:xfrm>
            <a:off x="574158" y="1685926"/>
            <a:ext cx="9141342" cy="6165522"/>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4800" dirty="0">
                <a:solidFill>
                  <a:schemeClr val="tx1"/>
                </a:solidFill>
              </a:rPr>
              <a:t>Watch this video</a:t>
            </a:r>
          </a:p>
          <a:p>
            <a:pPr algn="ctr">
              <a:lnSpc>
                <a:spcPct val="150000"/>
              </a:lnSpc>
            </a:pPr>
            <a:r>
              <a:rPr lang="en-US" sz="4800" dirty="0">
                <a:solidFill>
                  <a:schemeClr val="tx1"/>
                </a:solidFill>
                <a:hlinkClick r:id="rId3"/>
              </a:rPr>
              <a:t>“We Power Change”</a:t>
            </a:r>
            <a:endParaRPr lang="en-US" sz="4800" dirty="0">
              <a:solidFill>
                <a:schemeClr val="tx1"/>
              </a:solidFill>
            </a:endParaRPr>
          </a:p>
        </p:txBody>
      </p:sp>
      <p:pic>
        <p:nvPicPr>
          <p:cNvPr id="3" name="Picture 2">
            <a:extLst>
              <a:ext uri="{FF2B5EF4-FFF2-40B4-BE49-F238E27FC236}">
                <a16:creationId xmlns:a16="http://schemas.microsoft.com/office/drawing/2014/main" id="{91ABF164-DCA8-3245-4E71-D815BB4B7B0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4446366" y="-145631"/>
            <a:ext cx="1817381" cy="1817381"/>
          </a:xfrm>
          <a:prstGeom prst="rect">
            <a:avLst/>
          </a:prstGeom>
        </p:spPr>
      </p:pic>
    </p:spTree>
    <p:extLst>
      <p:ext uri="{BB962C8B-B14F-4D97-AF65-F5344CB8AC3E}">
        <p14:creationId xmlns:p14="http://schemas.microsoft.com/office/powerpoint/2010/main" val="592880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a:solidFill>
                  <a:schemeClr val="bg1"/>
                </a:solidFill>
                <a:ea typeface="+mn-lt"/>
                <a:cs typeface="+mn-lt"/>
              </a:rPr>
              <a:t>D</a:t>
            </a:r>
            <a:r>
              <a:rPr lang="en-GB" sz="4000">
                <a:solidFill>
                  <a:schemeClr val="bg1"/>
                </a:solidFill>
                <a:ea typeface="+mn-lt"/>
                <a:cs typeface="+mn-lt"/>
              </a:rPr>
              <a:t>o together</a:t>
            </a:r>
          </a:p>
        </p:txBody>
      </p:sp>
      <p:graphicFrame>
        <p:nvGraphicFramePr>
          <p:cNvPr id="2" name="Table 1">
            <a:extLst>
              <a:ext uri="{FF2B5EF4-FFF2-40B4-BE49-F238E27FC236}">
                <a16:creationId xmlns:a16="http://schemas.microsoft.com/office/drawing/2014/main" id="{FDCEE31A-14F3-45CD-84A8-246C5EE36003}"/>
              </a:ext>
            </a:extLst>
          </p:cNvPr>
          <p:cNvGraphicFramePr>
            <a:graphicFrameLocks noGrp="1"/>
          </p:cNvGraphicFramePr>
          <p:nvPr>
            <p:extLst>
              <p:ext uri="{D42A27DB-BD31-4B8C-83A1-F6EECF244321}">
                <p14:modId xmlns:p14="http://schemas.microsoft.com/office/powerpoint/2010/main" val="622510833"/>
              </p:ext>
            </p:extLst>
          </p:nvPr>
        </p:nvGraphicFramePr>
        <p:xfrm>
          <a:off x="286693" y="1884998"/>
          <a:ext cx="5675990" cy="6187020"/>
        </p:xfrm>
        <a:graphic>
          <a:graphicData uri="http://schemas.openxmlformats.org/drawingml/2006/table">
            <a:tbl>
              <a:tblPr firstRow="1" bandRow="1">
                <a:tableStyleId>{69012ECD-51FC-41F1-AA8D-1B2483CD663E}</a:tableStyleId>
              </a:tblPr>
              <a:tblGrid>
                <a:gridCol w="2837995">
                  <a:extLst>
                    <a:ext uri="{9D8B030D-6E8A-4147-A177-3AD203B41FA5}">
                      <a16:colId xmlns:a16="http://schemas.microsoft.com/office/drawing/2014/main" val="1491925375"/>
                    </a:ext>
                  </a:extLst>
                </a:gridCol>
                <a:gridCol w="2837995">
                  <a:extLst>
                    <a:ext uri="{9D8B030D-6E8A-4147-A177-3AD203B41FA5}">
                      <a16:colId xmlns:a16="http://schemas.microsoft.com/office/drawing/2014/main" val="1769411930"/>
                    </a:ext>
                  </a:extLst>
                </a:gridCol>
              </a:tblGrid>
              <a:tr h="1031170">
                <a:tc>
                  <a:txBody>
                    <a:bodyPr/>
                    <a:lstStyle/>
                    <a:p>
                      <a:r>
                        <a:rPr lang="en-US"/>
                        <a:t>What can we do?</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What else must be done? </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2552962"/>
                  </a:ext>
                </a:extLst>
              </a:tr>
              <a:tr h="1031170">
                <a:tc>
                  <a:txBody>
                    <a:bodyPr/>
                    <a:lstStyle/>
                    <a:p>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05276634"/>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5435250"/>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6182665"/>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7632938"/>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769383"/>
                  </a:ext>
                </a:extLst>
              </a:tr>
            </a:tbl>
          </a:graphicData>
        </a:graphic>
      </p:graphicFrame>
      <p:sp>
        <p:nvSpPr>
          <p:cNvPr id="5" name="Content Placeholder 2">
            <a:extLst>
              <a:ext uri="{FF2B5EF4-FFF2-40B4-BE49-F238E27FC236}">
                <a16:creationId xmlns:a16="http://schemas.microsoft.com/office/drawing/2014/main" id="{D2834994-721F-2856-4D15-765785535A3C}"/>
              </a:ext>
            </a:extLst>
          </p:cNvPr>
          <p:cNvSpPr txBox="1">
            <a:spLocks/>
          </p:cNvSpPr>
          <p:nvPr/>
        </p:nvSpPr>
        <p:spPr>
          <a:xfrm>
            <a:off x="6076324" y="1607096"/>
            <a:ext cx="9141342" cy="6165522"/>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4800" dirty="0">
                <a:solidFill>
                  <a:schemeClr val="tx1"/>
                </a:solidFill>
                <a:hlinkClick r:id="rId3"/>
              </a:rPr>
              <a:t>Tips to save energy and money in the home from SSE</a:t>
            </a:r>
            <a:endParaRPr lang="en-US" sz="4800" dirty="0">
              <a:solidFill>
                <a:schemeClr val="tx1"/>
              </a:solidFill>
            </a:endParaRPr>
          </a:p>
        </p:txBody>
      </p:sp>
      <p:pic>
        <p:nvPicPr>
          <p:cNvPr id="3" name="Picture 2">
            <a:extLst>
              <a:ext uri="{FF2B5EF4-FFF2-40B4-BE49-F238E27FC236}">
                <a16:creationId xmlns:a16="http://schemas.microsoft.com/office/drawing/2014/main" id="{D945DFED-AF20-C9C1-DA0E-8AD0B1CBFC5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4446366" y="-145631"/>
            <a:ext cx="1817381" cy="1817381"/>
          </a:xfrm>
          <a:prstGeom prst="rect">
            <a:avLst/>
          </a:prstGeom>
        </p:spPr>
      </p:pic>
    </p:spTree>
    <p:extLst>
      <p:ext uri="{BB962C8B-B14F-4D97-AF65-F5344CB8AC3E}">
        <p14:creationId xmlns:p14="http://schemas.microsoft.com/office/powerpoint/2010/main" val="2288646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a:solidFill>
                  <a:schemeClr val="bg1"/>
                </a:solidFill>
                <a:ea typeface="+mn-lt"/>
                <a:cs typeface="+mn-lt"/>
              </a:rPr>
              <a:t>Pupil </a:t>
            </a:r>
            <a:r>
              <a:rPr lang="en-US" sz="4000" err="1">
                <a:solidFill>
                  <a:schemeClr val="bg1"/>
                </a:solidFill>
                <a:ea typeface="+mn-lt"/>
                <a:cs typeface="+mn-lt"/>
              </a:rPr>
              <a:t>practise</a:t>
            </a:r>
            <a:endParaRPr lang="en-GB" sz="4000" err="1">
              <a:solidFill>
                <a:schemeClr val="bg1"/>
              </a:solidFill>
              <a:ea typeface="+mn-lt"/>
              <a:cs typeface="+mn-lt"/>
            </a:endParaRPr>
          </a:p>
        </p:txBody>
      </p:sp>
      <p:graphicFrame>
        <p:nvGraphicFramePr>
          <p:cNvPr id="4" name="Table 5">
            <a:extLst>
              <a:ext uri="{FF2B5EF4-FFF2-40B4-BE49-F238E27FC236}">
                <a16:creationId xmlns:a16="http://schemas.microsoft.com/office/drawing/2014/main" id="{E20BDD69-8412-4AFC-AFB0-AC7334C899DD}"/>
              </a:ext>
            </a:extLst>
          </p:cNvPr>
          <p:cNvGraphicFramePr>
            <a:graphicFrameLocks/>
          </p:cNvGraphicFramePr>
          <p:nvPr>
            <p:extLst>
              <p:ext uri="{D42A27DB-BD31-4B8C-83A1-F6EECF244321}">
                <p14:modId xmlns:p14="http://schemas.microsoft.com/office/powerpoint/2010/main" val="2380999698"/>
              </p:ext>
            </p:extLst>
          </p:nvPr>
        </p:nvGraphicFramePr>
        <p:xfrm>
          <a:off x="404250" y="1857930"/>
          <a:ext cx="8513985" cy="6187020"/>
        </p:xfrm>
        <a:graphic>
          <a:graphicData uri="http://schemas.openxmlformats.org/drawingml/2006/table">
            <a:tbl>
              <a:tblPr firstRow="1" bandRow="1">
                <a:tableStyleId>{69012ECD-51FC-41F1-AA8D-1B2483CD663E}</a:tableStyleId>
              </a:tblPr>
              <a:tblGrid>
                <a:gridCol w="2837995">
                  <a:extLst>
                    <a:ext uri="{9D8B030D-6E8A-4147-A177-3AD203B41FA5}">
                      <a16:colId xmlns:a16="http://schemas.microsoft.com/office/drawing/2014/main" val="1599026541"/>
                    </a:ext>
                  </a:extLst>
                </a:gridCol>
                <a:gridCol w="2837995">
                  <a:extLst>
                    <a:ext uri="{9D8B030D-6E8A-4147-A177-3AD203B41FA5}">
                      <a16:colId xmlns:a16="http://schemas.microsoft.com/office/drawing/2014/main" val="731315770"/>
                    </a:ext>
                  </a:extLst>
                </a:gridCol>
                <a:gridCol w="2837995">
                  <a:extLst>
                    <a:ext uri="{9D8B030D-6E8A-4147-A177-3AD203B41FA5}">
                      <a16:colId xmlns:a16="http://schemas.microsoft.com/office/drawing/2014/main" val="3361652047"/>
                    </a:ext>
                  </a:extLst>
                </a:gridCol>
              </a:tblGrid>
              <a:tr h="1031170">
                <a:tc>
                  <a:txBody>
                    <a:bodyPr/>
                    <a:lstStyle/>
                    <a:p>
                      <a:r>
                        <a:rPr lang="en-US"/>
                        <a:t>Issue</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What can we do?</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t>What else must be done? </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315631"/>
                  </a:ext>
                </a:extLst>
              </a:tr>
              <a:tr h="1031170">
                <a:tc>
                  <a:txBody>
                    <a:bodyPr/>
                    <a:lstStyle/>
                    <a:p>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8921945"/>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7450733"/>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1901032"/>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3576559"/>
                  </a:ext>
                </a:extLst>
              </a:tr>
              <a:tr h="1031170">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9648776"/>
                  </a:ext>
                </a:extLst>
              </a:tr>
            </a:tbl>
          </a:graphicData>
        </a:graphic>
      </p:graphicFrame>
      <p:pic>
        <p:nvPicPr>
          <p:cNvPr id="3" name="Picture 2">
            <a:extLst>
              <a:ext uri="{FF2B5EF4-FFF2-40B4-BE49-F238E27FC236}">
                <a16:creationId xmlns:a16="http://schemas.microsoft.com/office/drawing/2014/main" id="{1E93FEAC-DB5B-31F7-5F03-10F825911531}"/>
              </a:ext>
            </a:extLst>
          </p:cNvPr>
          <p:cNvPicPr>
            <a:picLocks noChangeAspect="1"/>
          </p:cNvPicPr>
          <p:nvPr/>
        </p:nvPicPr>
        <p:blipFill>
          <a:blip r:embed="rId3"/>
          <a:stretch>
            <a:fillRect/>
          </a:stretch>
        </p:blipFill>
        <p:spPr>
          <a:xfrm>
            <a:off x="9314275" y="1744805"/>
            <a:ext cx="6517821" cy="6303732"/>
          </a:xfrm>
          <a:prstGeom prst="rect">
            <a:avLst/>
          </a:prstGeom>
        </p:spPr>
      </p:pic>
      <p:pic>
        <p:nvPicPr>
          <p:cNvPr id="2" name="Picture 1">
            <a:extLst>
              <a:ext uri="{FF2B5EF4-FFF2-40B4-BE49-F238E27FC236}">
                <a16:creationId xmlns:a16="http://schemas.microsoft.com/office/drawing/2014/main" id="{15AF8A11-B92B-E259-1B16-C12DFE35BBF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4446366" y="-145631"/>
            <a:ext cx="1817381" cy="1817381"/>
          </a:xfrm>
          <a:prstGeom prst="rect">
            <a:avLst/>
          </a:prstGeom>
        </p:spPr>
      </p:pic>
    </p:spTree>
    <p:extLst>
      <p:ext uri="{BB962C8B-B14F-4D97-AF65-F5344CB8AC3E}">
        <p14:creationId xmlns:p14="http://schemas.microsoft.com/office/powerpoint/2010/main" val="2140752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a:solidFill>
                  <a:schemeClr val="bg1"/>
                </a:solidFill>
                <a:ea typeface="+mn-lt"/>
                <a:cs typeface="+mn-lt"/>
              </a:rPr>
              <a:t>Pupil </a:t>
            </a:r>
            <a:r>
              <a:rPr lang="en-US" sz="4000" err="1">
                <a:solidFill>
                  <a:schemeClr val="bg1"/>
                </a:solidFill>
                <a:ea typeface="+mn-lt"/>
                <a:cs typeface="+mn-lt"/>
              </a:rPr>
              <a:t>practise</a:t>
            </a:r>
            <a:endParaRPr lang="en-GB" sz="4000" err="1">
              <a:solidFill>
                <a:schemeClr val="bg1"/>
              </a:solidFill>
              <a:ea typeface="+mn-lt"/>
              <a:cs typeface="+mn-lt"/>
            </a:endParaRPr>
          </a:p>
        </p:txBody>
      </p:sp>
      <p:graphicFrame>
        <p:nvGraphicFramePr>
          <p:cNvPr id="5" name="Table 5">
            <a:extLst>
              <a:ext uri="{FF2B5EF4-FFF2-40B4-BE49-F238E27FC236}">
                <a16:creationId xmlns:a16="http://schemas.microsoft.com/office/drawing/2014/main" id="{52E992BA-F98E-4E98-9F66-B4E7311C76FC}"/>
              </a:ext>
            </a:extLst>
          </p:cNvPr>
          <p:cNvGraphicFramePr>
            <a:graphicFrameLocks/>
          </p:cNvGraphicFramePr>
          <p:nvPr>
            <p:extLst>
              <p:ext uri="{D42A27DB-BD31-4B8C-83A1-F6EECF244321}">
                <p14:modId xmlns:p14="http://schemas.microsoft.com/office/powerpoint/2010/main" val="2551212921"/>
              </p:ext>
            </p:extLst>
          </p:nvPr>
        </p:nvGraphicFramePr>
        <p:xfrm>
          <a:off x="454326" y="2162185"/>
          <a:ext cx="8584017" cy="5429576"/>
        </p:xfrm>
        <a:graphic>
          <a:graphicData uri="http://schemas.openxmlformats.org/drawingml/2006/table">
            <a:tbl>
              <a:tblPr firstRow="1" bandRow="1">
                <a:tableStyleId>{69012ECD-51FC-41F1-AA8D-1B2483CD663E}</a:tableStyleId>
              </a:tblPr>
              <a:tblGrid>
                <a:gridCol w="2861339">
                  <a:extLst>
                    <a:ext uri="{9D8B030D-6E8A-4147-A177-3AD203B41FA5}">
                      <a16:colId xmlns:a16="http://schemas.microsoft.com/office/drawing/2014/main" val="1599026541"/>
                    </a:ext>
                  </a:extLst>
                </a:gridCol>
                <a:gridCol w="2861339">
                  <a:extLst>
                    <a:ext uri="{9D8B030D-6E8A-4147-A177-3AD203B41FA5}">
                      <a16:colId xmlns:a16="http://schemas.microsoft.com/office/drawing/2014/main" val="731315770"/>
                    </a:ext>
                  </a:extLst>
                </a:gridCol>
                <a:gridCol w="2861339">
                  <a:extLst>
                    <a:ext uri="{9D8B030D-6E8A-4147-A177-3AD203B41FA5}">
                      <a16:colId xmlns:a16="http://schemas.microsoft.com/office/drawing/2014/main" val="3361652047"/>
                    </a:ext>
                  </a:extLst>
                </a:gridCol>
              </a:tblGrid>
              <a:tr h="1060214">
                <a:tc>
                  <a:txBody>
                    <a:bodyPr/>
                    <a:lstStyle/>
                    <a:p>
                      <a:r>
                        <a:rPr lang="en-US" dirty="0"/>
                        <a:t>Issue</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What can we do?</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What else must be done? </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315631"/>
                  </a:ext>
                </a:extLst>
              </a:tr>
              <a:tr h="1060214">
                <a:tc>
                  <a:txBody>
                    <a:bodyPr/>
                    <a:lstStyle/>
                    <a:p>
                      <a:r>
                        <a:rPr lang="en-US" sz="1800" dirty="0"/>
                        <a:t>We rely on road transport too much</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We could go in the cars less and walk or cycle more</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Electric cars and even solar powered cars need to be developed and made more affordable</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8921945"/>
                  </a:ext>
                </a:extLst>
              </a:tr>
              <a:tr h="1060214">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7450733"/>
                  </a:ext>
                </a:extLst>
              </a:tr>
              <a:tr h="1060214">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1901032"/>
                  </a:ext>
                </a:extLst>
              </a:tr>
              <a:tr h="1060214">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3576559"/>
                  </a:ext>
                </a:extLst>
              </a:tr>
            </a:tbl>
          </a:graphicData>
        </a:graphic>
      </p:graphicFrame>
      <p:pic>
        <p:nvPicPr>
          <p:cNvPr id="3" name="Picture 2">
            <a:extLst>
              <a:ext uri="{FF2B5EF4-FFF2-40B4-BE49-F238E27FC236}">
                <a16:creationId xmlns:a16="http://schemas.microsoft.com/office/drawing/2014/main" id="{ADD97132-9F46-90E7-8B08-91C0505E4BE4}"/>
              </a:ext>
            </a:extLst>
          </p:cNvPr>
          <p:cNvPicPr>
            <a:picLocks noChangeAspect="1"/>
          </p:cNvPicPr>
          <p:nvPr/>
        </p:nvPicPr>
        <p:blipFill>
          <a:blip r:embed="rId3"/>
          <a:stretch>
            <a:fillRect/>
          </a:stretch>
        </p:blipFill>
        <p:spPr>
          <a:xfrm>
            <a:off x="9405183" y="1830900"/>
            <a:ext cx="6381344" cy="6167255"/>
          </a:xfrm>
          <a:prstGeom prst="rect">
            <a:avLst/>
          </a:prstGeom>
        </p:spPr>
      </p:pic>
      <p:pic>
        <p:nvPicPr>
          <p:cNvPr id="2" name="Picture 1">
            <a:extLst>
              <a:ext uri="{FF2B5EF4-FFF2-40B4-BE49-F238E27FC236}">
                <a16:creationId xmlns:a16="http://schemas.microsoft.com/office/drawing/2014/main" id="{A8E1642F-6D7F-BE64-761D-5EE81A3583A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4446366" y="-145631"/>
            <a:ext cx="1817381" cy="1817381"/>
          </a:xfrm>
          <a:prstGeom prst="rect">
            <a:avLst/>
          </a:prstGeom>
        </p:spPr>
      </p:pic>
    </p:spTree>
    <p:extLst>
      <p:ext uri="{BB962C8B-B14F-4D97-AF65-F5344CB8AC3E}">
        <p14:creationId xmlns:p14="http://schemas.microsoft.com/office/powerpoint/2010/main" val="3960655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a:solidFill>
                  <a:schemeClr val="bg1"/>
                </a:solidFill>
                <a:ea typeface="+mn-lt"/>
                <a:cs typeface="+mn-lt"/>
              </a:rPr>
              <a:t>Pupil </a:t>
            </a:r>
            <a:r>
              <a:rPr lang="en-US" sz="4000" err="1">
                <a:solidFill>
                  <a:schemeClr val="bg1"/>
                </a:solidFill>
                <a:ea typeface="+mn-lt"/>
                <a:cs typeface="+mn-lt"/>
              </a:rPr>
              <a:t>practise</a:t>
            </a:r>
            <a:endParaRPr lang="en-GB" sz="4000" err="1">
              <a:solidFill>
                <a:schemeClr val="bg1"/>
              </a:solidFill>
              <a:ea typeface="+mn-lt"/>
              <a:cs typeface="+mn-lt"/>
            </a:endParaRPr>
          </a:p>
        </p:txBody>
      </p:sp>
      <p:graphicFrame>
        <p:nvGraphicFramePr>
          <p:cNvPr id="5" name="Table 5">
            <a:extLst>
              <a:ext uri="{FF2B5EF4-FFF2-40B4-BE49-F238E27FC236}">
                <a16:creationId xmlns:a16="http://schemas.microsoft.com/office/drawing/2014/main" id="{52E992BA-F98E-4E98-9F66-B4E7311C76FC}"/>
              </a:ext>
            </a:extLst>
          </p:cNvPr>
          <p:cNvGraphicFramePr>
            <a:graphicFrameLocks/>
          </p:cNvGraphicFramePr>
          <p:nvPr>
            <p:extLst>
              <p:ext uri="{D42A27DB-BD31-4B8C-83A1-F6EECF244321}">
                <p14:modId xmlns:p14="http://schemas.microsoft.com/office/powerpoint/2010/main" val="2410516694"/>
              </p:ext>
            </p:extLst>
          </p:nvPr>
        </p:nvGraphicFramePr>
        <p:xfrm>
          <a:off x="1314405" y="2207453"/>
          <a:ext cx="8993454" cy="5429576"/>
        </p:xfrm>
        <a:graphic>
          <a:graphicData uri="http://schemas.openxmlformats.org/drawingml/2006/table">
            <a:tbl>
              <a:tblPr firstRow="1" bandRow="1">
                <a:tableStyleId>{69012ECD-51FC-41F1-AA8D-1B2483CD663E}</a:tableStyleId>
              </a:tblPr>
              <a:tblGrid>
                <a:gridCol w="2997818">
                  <a:extLst>
                    <a:ext uri="{9D8B030D-6E8A-4147-A177-3AD203B41FA5}">
                      <a16:colId xmlns:a16="http://schemas.microsoft.com/office/drawing/2014/main" val="1599026541"/>
                    </a:ext>
                  </a:extLst>
                </a:gridCol>
                <a:gridCol w="2997818">
                  <a:extLst>
                    <a:ext uri="{9D8B030D-6E8A-4147-A177-3AD203B41FA5}">
                      <a16:colId xmlns:a16="http://schemas.microsoft.com/office/drawing/2014/main" val="731315770"/>
                    </a:ext>
                  </a:extLst>
                </a:gridCol>
                <a:gridCol w="2997818">
                  <a:extLst>
                    <a:ext uri="{9D8B030D-6E8A-4147-A177-3AD203B41FA5}">
                      <a16:colId xmlns:a16="http://schemas.microsoft.com/office/drawing/2014/main" val="3361652047"/>
                    </a:ext>
                  </a:extLst>
                </a:gridCol>
              </a:tblGrid>
              <a:tr h="1060214">
                <a:tc>
                  <a:txBody>
                    <a:bodyPr/>
                    <a:lstStyle/>
                    <a:p>
                      <a:r>
                        <a:rPr lang="en-US" dirty="0"/>
                        <a:t>Issue</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What can we do?</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What else must be done? </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315631"/>
                  </a:ext>
                </a:extLst>
              </a:tr>
              <a:tr h="1060214">
                <a:tc>
                  <a:txBody>
                    <a:bodyPr/>
                    <a:lstStyle/>
                    <a:p>
                      <a:r>
                        <a:rPr lang="en-US" sz="1800" dirty="0"/>
                        <a:t>We rely on road transport too much</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We could go in the cars less and walk or cycle more</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Electric cars and even solar powered cars need to be developed and made more affordable</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8921945"/>
                  </a:ext>
                </a:extLst>
              </a:tr>
              <a:tr h="1060214">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7450733"/>
                  </a:ext>
                </a:extLst>
              </a:tr>
              <a:tr h="1060214">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1901032"/>
                  </a:ext>
                </a:extLst>
              </a:tr>
              <a:tr h="1060214">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3576559"/>
                  </a:ext>
                </a:extLst>
              </a:tr>
            </a:tbl>
          </a:graphicData>
        </a:graphic>
      </p:graphicFrame>
      <p:sp>
        <p:nvSpPr>
          <p:cNvPr id="2" name="TextBox 1">
            <a:extLst>
              <a:ext uri="{FF2B5EF4-FFF2-40B4-BE49-F238E27FC236}">
                <a16:creationId xmlns:a16="http://schemas.microsoft.com/office/drawing/2014/main" id="{18685021-F14B-459A-A7C3-25740DA90FD3}"/>
              </a:ext>
            </a:extLst>
          </p:cNvPr>
          <p:cNvSpPr txBox="1"/>
          <p:nvPr/>
        </p:nvSpPr>
        <p:spPr>
          <a:xfrm>
            <a:off x="11392244" y="4697156"/>
            <a:ext cx="3469989" cy="584775"/>
          </a:xfrm>
          <a:prstGeom prst="rect">
            <a:avLst/>
          </a:prstGeom>
          <a:noFill/>
        </p:spPr>
        <p:txBody>
          <a:bodyPr wrap="none" rtlCol="0">
            <a:spAutoFit/>
          </a:bodyPr>
          <a:lstStyle/>
          <a:p>
            <a:r>
              <a:rPr lang="en-US" sz="3200"/>
              <a:t>Time to prepare…</a:t>
            </a:r>
            <a:endParaRPr lang="en-GB" sz="3200"/>
          </a:p>
        </p:txBody>
      </p:sp>
      <p:pic>
        <p:nvPicPr>
          <p:cNvPr id="3" name="Picture 2">
            <a:extLst>
              <a:ext uri="{FF2B5EF4-FFF2-40B4-BE49-F238E27FC236}">
                <a16:creationId xmlns:a16="http://schemas.microsoft.com/office/drawing/2014/main" id="{56CFCC72-6B40-2133-2EAA-217674DEB682}"/>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446366" y="-145631"/>
            <a:ext cx="1817381" cy="1817381"/>
          </a:xfrm>
          <a:prstGeom prst="rect">
            <a:avLst/>
          </a:prstGeom>
        </p:spPr>
      </p:pic>
    </p:spTree>
    <p:extLst>
      <p:ext uri="{BB962C8B-B14F-4D97-AF65-F5344CB8AC3E}">
        <p14:creationId xmlns:p14="http://schemas.microsoft.com/office/powerpoint/2010/main" val="17621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3823137" y="2950403"/>
            <a:ext cx="9383345" cy="4170244"/>
          </a:xfrm>
          <a:prstGeom prst="rect">
            <a:avLst/>
          </a:prstGeom>
          <a:solidFill>
            <a:srgbClr val="FCE5D8"/>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200" dirty="0">
                <a:solidFill>
                  <a:schemeClr val="tx1"/>
                </a:solidFill>
                <a:latin typeface="Arial"/>
              </a:rPr>
              <a:t>How many solutions did you come up with?</a:t>
            </a:r>
          </a:p>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3200" i="0" u="none" strike="noStrike" kern="1200" cap="none" spc="0" normalizeH="0" baseline="0" noProof="0" dirty="0">
                <a:ln>
                  <a:noFill/>
                </a:ln>
                <a:solidFill>
                  <a:schemeClr val="tx1"/>
                </a:solidFill>
                <a:effectLst/>
                <a:uLnTx/>
                <a:uFillTx/>
                <a:latin typeface="Arial"/>
                <a:ea typeface="+mn-ea"/>
                <a:cs typeface="+mn-cs"/>
              </a:rPr>
              <a:t>How did you come up with these solutions?</a:t>
            </a:r>
          </a:p>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3200" i="0" u="none" strike="noStrike" kern="1200" cap="none" spc="0" normalizeH="0" baseline="0" noProof="0" dirty="0">
                <a:ln>
                  <a:noFill/>
                </a:ln>
                <a:solidFill>
                  <a:schemeClr val="tx1"/>
                </a:solidFill>
                <a:effectLst/>
                <a:uLnTx/>
                <a:uFillTx/>
                <a:latin typeface="Arial"/>
                <a:ea typeface="+mn-ea"/>
                <a:cs typeface="+mn-cs"/>
              </a:rPr>
              <a:t>How easy did you find this?</a:t>
            </a:r>
          </a:p>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200" dirty="0">
                <a:solidFill>
                  <a:schemeClr val="tx1"/>
                </a:solidFill>
                <a:latin typeface="Arial"/>
              </a:rPr>
              <a:t>Which solutions did you pick and why?</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000" b="0"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How have we used our Problem Solving skills?</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pic>
        <p:nvPicPr>
          <p:cNvPr id="2" name="Picture 1">
            <a:extLst>
              <a:ext uri="{FF2B5EF4-FFF2-40B4-BE49-F238E27FC236}">
                <a16:creationId xmlns:a16="http://schemas.microsoft.com/office/drawing/2014/main" id="{5B9FC3BC-87F8-665F-E8FE-AD0D513F351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33306" y="2114544"/>
            <a:ext cx="3206373" cy="3206373"/>
          </a:xfrm>
          <a:prstGeom prst="rect">
            <a:avLst/>
          </a:prstGeom>
        </p:spPr>
      </p:pic>
      <p:pic>
        <p:nvPicPr>
          <p:cNvPr id="6" name="Picture 5">
            <a:extLst>
              <a:ext uri="{FF2B5EF4-FFF2-40B4-BE49-F238E27FC236}">
                <a16:creationId xmlns:a16="http://schemas.microsoft.com/office/drawing/2014/main" id="{3A3F4ECF-0F98-BAF8-B9B0-D09C8E9FEFF4}"/>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29856" y="3616480"/>
            <a:ext cx="1718183" cy="1704437"/>
          </a:xfrm>
          <a:prstGeom prst="rect">
            <a:avLst/>
          </a:prstGeom>
        </p:spPr>
      </p:pic>
    </p:spTree>
    <p:extLst>
      <p:ext uri="{BB962C8B-B14F-4D97-AF65-F5344CB8AC3E}">
        <p14:creationId xmlns:p14="http://schemas.microsoft.com/office/powerpoint/2010/main" val="29843003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a:solidFill>
                  <a:schemeClr val="bg1"/>
                </a:solidFill>
                <a:ea typeface="+mn-lt"/>
                <a:cs typeface="+mn-lt"/>
              </a:rPr>
              <a:t>Review of learning…</a:t>
            </a:r>
            <a:endParaRPr lang="en-GB" sz="4000">
              <a:solidFill>
                <a:schemeClr val="bg1"/>
              </a:solidFill>
              <a:ea typeface="+mn-lt"/>
              <a:cs typeface="+mn-lt"/>
            </a:endParaRPr>
          </a:p>
        </p:txBody>
      </p:sp>
      <p:pic>
        <p:nvPicPr>
          <p:cNvPr id="4" name="Content Placeholder 5" descr="Empty speech bubbles">
            <a:extLst>
              <a:ext uri="{FF2B5EF4-FFF2-40B4-BE49-F238E27FC236}">
                <a16:creationId xmlns:a16="http://schemas.microsoft.com/office/drawing/2014/main" id="{D38B739E-C891-4FC9-B575-E5DC18EFC6E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708824" y="1781633"/>
            <a:ext cx="4267051" cy="2844006"/>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pic>
      <p:sp>
        <p:nvSpPr>
          <p:cNvPr id="5" name="TextBox 4">
            <a:extLst>
              <a:ext uri="{FF2B5EF4-FFF2-40B4-BE49-F238E27FC236}">
                <a16:creationId xmlns:a16="http://schemas.microsoft.com/office/drawing/2014/main" id="{14BCAF4F-4C60-450D-BAD2-0BD037882BAE}"/>
              </a:ext>
            </a:extLst>
          </p:cNvPr>
          <p:cNvSpPr txBox="1"/>
          <p:nvPr/>
        </p:nvSpPr>
        <p:spPr>
          <a:xfrm>
            <a:off x="1892595" y="2345882"/>
            <a:ext cx="9569303" cy="1754326"/>
          </a:xfrm>
          <a:prstGeom prst="rect">
            <a:avLst/>
          </a:prstGeom>
          <a:noFill/>
        </p:spPr>
        <p:txBody>
          <a:bodyPr wrap="square">
            <a:spAutoFit/>
          </a:bodyPr>
          <a:lstStyle/>
          <a:p>
            <a:r>
              <a:rPr lang="en-GB" sz="5400">
                <a:latin typeface="Arial" panose="020B0604020202020204" pitchFamily="34" charset="0"/>
                <a:ea typeface="Times New Roman" panose="02020603050405020304" pitchFamily="18" charset="0"/>
                <a:cs typeface="Calibri" panose="020F0502020204030204" pitchFamily="34" charset="0"/>
              </a:rPr>
              <a:t>C</a:t>
            </a:r>
            <a:r>
              <a:rPr lang="en-GB" sz="5400">
                <a:effectLst/>
                <a:latin typeface="Arial" panose="020B0604020202020204" pitchFamily="34" charset="0"/>
                <a:ea typeface="Times New Roman" panose="02020603050405020304" pitchFamily="18" charset="0"/>
                <a:cs typeface="Calibri" panose="020F0502020204030204" pitchFamily="34" charset="0"/>
              </a:rPr>
              <a:t>ompanies like SSE will have the biggest impact on GHGs </a:t>
            </a:r>
            <a:endParaRPr lang="en-GB" sz="5400"/>
          </a:p>
        </p:txBody>
      </p:sp>
      <p:sp>
        <p:nvSpPr>
          <p:cNvPr id="6" name="Arrow: Left-Right 5">
            <a:extLst>
              <a:ext uri="{FF2B5EF4-FFF2-40B4-BE49-F238E27FC236}">
                <a16:creationId xmlns:a16="http://schemas.microsoft.com/office/drawing/2014/main" id="{648AD35C-D82F-4BD2-9438-92A24E79D110}"/>
              </a:ext>
            </a:extLst>
          </p:cNvPr>
          <p:cNvSpPr/>
          <p:nvPr/>
        </p:nvSpPr>
        <p:spPr>
          <a:xfrm>
            <a:off x="744583" y="5969726"/>
            <a:ext cx="14839406" cy="114604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866E193E-E4D0-42BE-BC18-F6B9A24AA2B2}"/>
              </a:ext>
            </a:extLst>
          </p:cNvPr>
          <p:cNvSpPr txBox="1"/>
          <p:nvPr/>
        </p:nvSpPr>
        <p:spPr>
          <a:xfrm>
            <a:off x="352697" y="5429934"/>
            <a:ext cx="1277914" cy="584775"/>
          </a:xfrm>
          <a:prstGeom prst="rect">
            <a:avLst/>
          </a:prstGeom>
          <a:noFill/>
        </p:spPr>
        <p:txBody>
          <a:bodyPr wrap="none" rtlCol="0">
            <a:spAutoFit/>
          </a:bodyPr>
          <a:lstStyle/>
          <a:p>
            <a:r>
              <a:rPr lang="en-US" sz="3200"/>
              <a:t>Agree</a:t>
            </a:r>
            <a:endParaRPr lang="en-GB"/>
          </a:p>
        </p:txBody>
      </p:sp>
      <p:sp>
        <p:nvSpPr>
          <p:cNvPr id="9" name="TextBox 8">
            <a:extLst>
              <a:ext uri="{FF2B5EF4-FFF2-40B4-BE49-F238E27FC236}">
                <a16:creationId xmlns:a16="http://schemas.microsoft.com/office/drawing/2014/main" id="{1E84B533-2CC3-4B90-80B4-EDC0ED58EB96}"/>
              </a:ext>
            </a:extLst>
          </p:cNvPr>
          <p:cNvSpPr txBox="1"/>
          <p:nvPr/>
        </p:nvSpPr>
        <p:spPr>
          <a:xfrm>
            <a:off x="14151337" y="5384951"/>
            <a:ext cx="1824538" cy="584775"/>
          </a:xfrm>
          <a:prstGeom prst="rect">
            <a:avLst/>
          </a:prstGeom>
          <a:noFill/>
        </p:spPr>
        <p:txBody>
          <a:bodyPr wrap="none" rtlCol="0">
            <a:spAutoFit/>
          </a:bodyPr>
          <a:lstStyle/>
          <a:p>
            <a:r>
              <a:rPr lang="en-US" sz="3200"/>
              <a:t>Disagree</a:t>
            </a:r>
            <a:endParaRPr lang="en-GB"/>
          </a:p>
        </p:txBody>
      </p:sp>
    </p:spTree>
    <p:extLst>
      <p:ext uri="{BB962C8B-B14F-4D97-AF65-F5344CB8AC3E}">
        <p14:creationId xmlns:p14="http://schemas.microsoft.com/office/powerpoint/2010/main" val="3014098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EFCB957-1A1F-40D3-BCEE-B27867ED4C24}"/>
              </a:ext>
            </a:extLst>
          </p:cNvPr>
          <p:cNvGraphicFramePr>
            <a:graphicFrameLocks noGrp="1"/>
          </p:cNvGraphicFramePr>
          <p:nvPr>
            <p:extLst>
              <p:ext uri="{D42A27DB-BD31-4B8C-83A1-F6EECF244321}">
                <p14:modId xmlns:p14="http://schemas.microsoft.com/office/powerpoint/2010/main" val="1850682615"/>
              </p:ext>
            </p:extLst>
          </p:nvPr>
        </p:nvGraphicFramePr>
        <p:xfrm>
          <a:off x="1684771" y="2770315"/>
          <a:ext cx="12886460" cy="2968566"/>
        </p:xfrm>
        <a:graphic>
          <a:graphicData uri="http://schemas.openxmlformats.org/drawingml/2006/table">
            <a:tbl>
              <a:tblPr firstRow="1" firstCol="1" bandRow="1">
                <a:tableStyleId>{5C22544A-7EE6-4342-B048-85BDC9FD1C3A}</a:tableStyleId>
              </a:tblPr>
              <a:tblGrid>
                <a:gridCol w="8645421">
                  <a:extLst>
                    <a:ext uri="{9D8B030D-6E8A-4147-A177-3AD203B41FA5}">
                      <a16:colId xmlns:a16="http://schemas.microsoft.com/office/drawing/2014/main" val="2476279336"/>
                    </a:ext>
                  </a:extLst>
                </a:gridCol>
                <a:gridCol w="4241039">
                  <a:extLst>
                    <a:ext uri="{9D8B030D-6E8A-4147-A177-3AD203B41FA5}">
                      <a16:colId xmlns:a16="http://schemas.microsoft.com/office/drawing/2014/main" val="933442220"/>
                    </a:ext>
                  </a:extLst>
                </a:gridCol>
              </a:tblGrid>
              <a:tr h="494761">
                <a:tc>
                  <a:txBody>
                    <a:bodyPr/>
                    <a:lstStyle/>
                    <a:p>
                      <a:r>
                        <a:rPr lang="pl-PL" sz="2700">
                          <a:effectLst/>
                        </a:rPr>
                        <a:t>Activity</a:t>
                      </a:r>
                      <a:endParaRPr lang="en-GB" sz="2900">
                        <a:effectLst/>
                        <a:latin typeface="Open Sans Light"/>
                        <a:ea typeface="Open Sans Light"/>
                        <a:cs typeface="Times New Roman" panose="02020603050405020304" pitchFamily="18" charset="0"/>
                      </a:endParaRPr>
                    </a:p>
                  </a:txBody>
                  <a:tcPr marL="179551" marR="179551" marT="0" marB="0" anchor="ctr"/>
                </a:tc>
                <a:tc>
                  <a:txBody>
                    <a:bodyPr/>
                    <a:lstStyle/>
                    <a:p>
                      <a:r>
                        <a:rPr lang="pl-PL" sz="2700">
                          <a:effectLst/>
                        </a:rPr>
                        <a:t>Time </a:t>
                      </a:r>
                      <a:r>
                        <a:rPr lang="pl-PL" sz="2700" err="1">
                          <a:effectLst/>
                        </a:rPr>
                        <a:t>Allocation</a:t>
                      </a:r>
                      <a:r>
                        <a:rPr lang="pl-PL" sz="2700">
                          <a:effectLst/>
                        </a:rPr>
                        <a:t> Guide</a:t>
                      </a:r>
                      <a:endParaRPr lang="en-GB" sz="2900">
                        <a:effectLst/>
                        <a:latin typeface="Open Sans Ligh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2236832233"/>
                  </a:ext>
                </a:extLst>
              </a:tr>
              <a:tr h="494761">
                <a:tc>
                  <a:txBody>
                    <a:bodyPr/>
                    <a:lstStyle/>
                    <a:p>
                      <a:r>
                        <a:rPr lang="pl-PL" sz="2700">
                          <a:effectLst/>
                        </a:rPr>
                        <a:t>Do Now</a:t>
                      </a:r>
                      <a:r>
                        <a:rPr lang="en-US" sz="2700">
                          <a:effectLst/>
                        </a:rPr>
                        <a:t>: True / false, prove it discussion</a:t>
                      </a:r>
                      <a:endParaRPr lang="pl-PL" sz="2700">
                        <a:effectLst/>
                      </a:endParaRPr>
                    </a:p>
                  </a:txBody>
                  <a:tcPr marL="179551" marR="179551" marT="0" marB="0" anchor="ctr"/>
                </a:tc>
                <a:tc>
                  <a:txBody>
                    <a:bodyPr/>
                    <a:lstStyle/>
                    <a:p>
                      <a:r>
                        <a:rPr lang="en-US" sz="2700">
                          <a:effectLst/>
                          <a:latin typeface="+mn-lt"/>
                          <a:ea typeface="Open Sans Light"/>
                          <a:cs typeface="Times New Roman" panose="02020603050405020304" pitchFamily="18" charset="0"/>
                        </a:rPr>
                        <a:t>5 mins</a:t>
                      </a:r>
                      <a:endParaRPr lang="en-GB" sz="270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134437591"/>
                  </a:ext>
                </a:extLst>
              </a:tr>
              <a:tr h="494761">
                <a:tc>
                  <a:txBody>
                    <a:bodyPr/>
                    <a:lstStyle/>
                    <a:p>
                      <a:r>
                        <a:rPr lang="en-US" sz="2700">
                          <a:effectLst/>
                        </a:rPr>
                        <a:t>Introduction: what is net zero?</a:t>
                      </a:r>
                      <a:endParaRPr lang="pl-PL" sz="2700">
                        <a:effectLst/>
                      </a:endParaRPr>
                    </a:p>
                  </a:txBody>
                  <a:tcPr marL="179551" marR="179551" marT="0" marB="0" anchor="ctr"/>
                </a:tc>
                <a:tc>
                  <a:txBody>
                    <a:bodyPr/>
                    <a:lstStyle/>
                    <a:p>
                      <a:r>
                        <a:rPr lang="en-US" sz="2700">
                          <a:effectLst/>
                          <a:latin typeface="+mn-lt"/>
                          <a:ea typeface="Open Sans Light"/>
                          <a:cs typeface="Times New Roman" panose="02020603050405020304" pitchFamily="18" charset="0"/>
                        </a:rPr>
                        <a:t>10 mins</a:t>
                      </a:r>
                      <a:endParaRPr lang="en-GB" sz="270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251668276"/>
                  </a:ext>
                </a:extLst>
              </a:tr>
              <a:tr h="494761">
                <a:tc>
                  <a:txBody>
                    <a:bodyPr/>
                    <a:lstStyle/>
                    <a:p>
                      <a:r>
                        <a:rPr lang="pl-PL" sz="2700">
                          <a:effectLst/>
                        </a:rPr>
                        <a:t>Provide Model: </a:t>
                      </a:r>
                      <a:r>
                        <a:rPr lang="en-US" sz="2700">
                          <a:effectLst/>
                        </a:rPr>
                        <a:t>how we can power change</a:t>
                      </a:r>
                      <a:endParaRPr lang="pl-PL" sz="2700">
                        <a:effectLst/>
                      </a:endParaRPr>
                    </a:p>
                  </a:txBody>
                  <a:tcPr marL="179551" marR="179551" marT="0" marB="0" anchor="ctr"/>
                </a:tc>
                <a:tc>
                  <a:txBody>
                    <a:bodyPr/>
                    <a:lstStyle/>
                    <a:p>
                      <a:r>
                        <a:rPr lang="en-US" sz="2700">
                          <a:effectLst/>
                          <a:latin typeface="+mn-lt"/>
                        </a:rPr>
                        <a:t>10 mins</a:t>
                      </a:r>
                      <a:endParaRPr lang="pl-PL" sz="2700">
                        <a:effectLst/>
                        <a:latin typeface="+mn-lt"/>
                      </a:endParaRPr>
                    </a:p>
                  </a:txBody>
                  <a:tcPr marL="179551" marR="179551" marT="0" marB="0" anchor="ctr"/>
                </a:tc>
                <a:extLst>
                  <a:ext uri="{0D108BD9-81ED-4DB2-BD59-A6C34878D82A}">
                    <a16:rowId xmlns:a16="http://schemas.microsoft.com/office/drawing/2014/main" val="2764077101"/>
                  </a:ext>
                </a:extLst>
              </a:tr>
              <a:tr h="494761">
                <a:tc>
                  <a:txBody>
                    <a:bodyPr/>
                    <a:lstStyle/>
                    <a:p>
                      <a:r>
                        <a:rPr lang="pl-PL" sz="2700">
                          <a:effectLst/>
                        </a:rPr>
                        <a:t>Pupil Practise: </a:t>
                      </a:r>
                      <a:r>
                        <a:rPr lang="en-US" sz="2700">
                          <a:effectLst/>
                        </a:rPr>
                        <a:t>graphic </a:t>
                      </a:r>
                      <a:r>
                        <a:rPr lang="en-US" sz="2700" err="1">
                          <a:effectLst/>
                        </a:rPr>
                        <a:t>organisers</a:t>
                      </a:r>
                      <a:endParaRPr lang="pl-PL" sz="2700">
                        <a:effectLst/>
                      </a:endParaRPr>
                    </a:p>
                  </a:txBody>
                  <a:tcPr marL="179551" marR="179551" marT="0" marB="0" anchor="ctr"/>
                </a:tc>
                <a:tc>
                  <a:txBody>
                    <a:bodyPr/>
                    <a:lstStyle/>
                    <a:p>
                      <a:r>
                        <a:rPr lang="en-US" sz="2700">
                          <a:effectLst/>
                          <a:latin typeface="+mn-lt"/>
                          <a:ea typeface="Open Sans Light"/>
                          <a:cs typeface="Times New Roman" panose="02020603050405020304" pitchFamily="18" charset="0"/>
                        </a:rPr>
                        <a:t>25 mins</a:t>
                      </a:r>
                      <a:endParaRPr lang="en-GB" sz="270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073607875"/>
                  </a:ext>
                </a:extLst>
              </a:tr>
              <a:tr h="494761">
                <a:tc>
                  <a:txBody>
                    <a:bodyPr/>
                    <a:lstStyle/>
                    <a:p>
                      <a:r>
                        <a:rPr lang="pl-PL" sz="2700">
                          <a:effectLst/>
                        </a:rPr>
                        <a:t>Review of Learning: </a:t>
                      </a:r>
                      <a:r>
                        <a:rPr lang="en-US" sz="2700">
                          <a:effectLst/>
                        </a:rPr>
                        <a:t>agreement line</a:t>
                      </a:r>
                      <a:endParaRPr lang="pl-PL" sz="2700">
                        <a:effectLst/>
                      </a:endParaRPr>
                    </a:p>
                  </a:txBody>
                  <a:tcPr marL="179551" marR="179551" marT="0" marB="0" anchor="ctr"/>
                </a:tc>
                <a:tc>
                  <a:txBody>
                    <a:bodyPr/>
                    <a:lstStyle/>
                    <a:p>
                      <a:r>
                        <a:rPr lang="en-US" sz="2700">
                          <a:effectLst/>
                          <a:latin typeface="+mn-lt"/>
                          <a:ea typeface="Open Sans Light"/>
                          <a:cs typeface="Times New Roman" panose="02020603050405020304" pitchFamily="18" charset="0"/>
                        </a:rPr>
                        <a:t>10 mins</a:t>
                      </a:r>
                      <a:endParaRPr lang="en-GB" sz="270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529695786"/>
                  </a:ext>
                </a:extLst>
              </a:tr>
            </a:tbl>
          </a:graphicData>
        </a:graphic>
      </p:graphicFrame>
    </p:spTree>
    <p:extLst>
      <p:ext uri="{BB962C8B-B14F-4D97-AF65-F5344CB8AC3E}">
        <p14:creationId xmlns:p14="http://schemas.microsoft.com/office/powerpoint/2010/main" val="2024404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US" dirty="0">
                <a:latin typeface="Arial"/>
                <a:cs typeface="Arial"/>
              </a:rPr>
              <a:t>Host feedback</a:t>
            </a:r>
            <a:endParaRPr lang="en-GB" dirty="0"/>
          </a:p>
        </p:txBody>
      </p:sp>
      <p:sp>
        <p:nvSpPr>
          <p:cNvPr id="7" name="TextBox 6">
            <a:extLst>
              <a:ext uri="{FF2B5EF4-FFF2-40B4-BE49-F238E27FC236}">
                <a16:creationId xmlns:a16="http://schemas.microsoft.com/office/drawing/2014/main" id="{656C5E68-AC59-D89C-B9A1-BFEB7BB652A9}"/>
              </a:ext>
            </a:extLst>
          </p:cNvPr>
          <p:cNvSpPr txBox="1"/>
          <p:nvPr/>
        </p:nvSpPr>
        <p:spPr>
          <a:xfrm>
            <a:off x="1115945" y="4809624"/>
            <a:ext cx="538863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Please share your work with us on</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social media using our hashtag</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D72"/>
                </a:solidFill>
                <a:effectLst/>
                <a:uLnTx/>
                <a:uFillTx/>
                <a:latin typeface="Arial" panose="020B0604020202020204"/>
                <a:ea typeface="+mn-ea"/>
                <a:cs typeface="Arial"/>
              </a:rPr>
              <a:t>#STEMatSSE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@SSEplc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Contact us at </a:t>
            </a:r>
            <a:r>
              <a:rPr kumimoji="0" lang="en-US" sz="2400" b="1" i="1" u="none" strike="noStrike" kern="1200" cap="none" spc="0" normalizeH="0" baseline="0" noProof="0" dirty="0">
                <a:ln>
                  <a:noFill/>
                </a:ln>
                <a:solidFill>
                  <a:srgbClr val="002D72"/>
                </a:solidFill>
                <a:effectLst/>
                <a:uLnTx/>
                <a:uFillTx/>
                <a:latin typeface="Arial" panose="020B0604020202020204"/>
                <a:ea typeface="+mn-ea"/>
                <a:cs typeface="Arial"/>
                <a:hlinkClick r:id="rId2">
                  <a:extLst>
                    <a:ext uri="{A12FA001-AC4F-418D-AE19-62706E023703}">
                      <ahyp:hlinkClr xmlns:ahyp="http://schemas.microsoft.com/office/drawing/2018/hyperlinkcolor" val="tx"/>
                    </a:ext>
                  </a:extLst>
                </a:hlinkClick>
              </a:rPr>
              <a:t>stem@sse.com</a:t>
            </a: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to request a volunteer from SSE to deliver the lesson</a:t>
            </a:r>
          </a:p>
        </p:txBody>
      </p:sp>
      <p:sp>
        <p:nvSpPr>
          <p:cNvPr id="8" name="Text Placeholder 1">
            <a:extLst>
              <a:ext uri="{FF2B5EF4-FFF2-40B4-BE49-F238E27FC236}">
                <a16:creationId xmlns:a16="http://schemas.microsoft.com/office/drawing/2014/main" id="{2F1BF327-9488-FDEF-0D0B-19D7EB77AF81}"/>
              </a:ext>
            </a:extLst>
          </p:cNvPr>
          <p:cNvSpPr txBox="1">
            <a:spLocks/>
          </p:cNvSpPr>
          <p:nvPr/>
        </p:nvSpPr>
        <p:spPr>
          <a:xfrm>
            <a:off x="1112793" y="1902883"/>
            <a:ext cx="3643930" cy="1180033"/>
          </a:xfrm>
          <a:prstGeom prst="rect">
            <a:avLst/>
          </a:prstGeom>
        </p:spPr>
        <p:txBody>
          <a:bodyPr vert="horz" lIns="91440" tIns="45720" rIns="91440" bIns="45720" rtlCol="0" anchor="t">
            <a:norm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None/>
              <a:tabLst/>
              <a:defRPr/>
            </a:pPr>
            <a:r>
              <a:rPr kumimoji="0" lang="en-GB" sz="1800" b="1" i="0" u="sng" strike="noStrike" kern="1200" cap="none" spc="0" normalizeH="0" baseline="0" noProof="0">
                <a:ln>
                  <a:noFill/>
                </a:ln>
                <a:solidFill>
                  <a:srgbClr val="0563C1"/>
                </a:solidFill>
                <a:effectLst/>
                <a:uLnTx/>
                <a:uFillTx/>
                <a:latin typeface="Arial"/>
                <a:ea typeface="Calibri" panose="020F0502020204030204" pitchFamily="34" charset="0"/>
                <a:cs typeface="Arial"/>
                <a:hlinkClick r:id="rId3"/>
              </a:rPr>
              <a:t>Host Feedback</a:t>
            </a:r>
            <a:endParaRPr kumimoji="0" lang="en-GB" sz="2300" b="1" i="0" u="none" strike="noStrike" kern="1200" cap="none" spc="0" normalizeH="0" baseline="0" noProof="0" dirty="0">
              <a:ln>
                <a:noFill/>
              </a:ln>
              <a:solidFill>
                <a:srgbClr val="0097A9"/>
              </a:solidFill>
              <a:effectLst/>
              <a:uLnTx/>
              <a:uFillTx/>
              <a:latin typeface="Arial"/>
              <a:ea typeface="+mn-ea"/>
              <a:cs typeface="Arial"/>
              <a:hlinkClick r:id="rId3"/>
            </a:endParaRPr>
          </a:p>
        </p:txBody>
      </p:sp>
      <p:pic>
        <p:nvPicPr>
          <p:cNvPr id="9" name="Picture 6" descr="Qr code&#10;&#10;Description automatically generated">
            <a:extLst>
              <a:ext uri="{FF2B5EF4-FFF2-40B4-BE49-F238E27FC236}">
                <a16:creationId xmlns:a16="http://schemas.microsoft.com/office/drawing/2014/main" id="{BB68EF53-8820-1675-15A7-65A2AC251B9F}"/>
              </a:ext>
            </a:extLst>
          </p:cNvPr>
          <p:cNvPicPr>
            <a:picLocks noChangeAspect="1"/>
          </p:cNvPicPr>
          <p:nvPr/>
        </p:nvPicPr>
        <p:blipFill rotWithShape="1">
          <a:blip r:embed="rId4"/>
          <a:srcRect l="8746" t="9059" r="7894" b="9408"/>
          <a:stretch/>
        </p:blipFill>
        <p:spPr>
          <a:xfrm>
            <a:off x="1112793" y="2492899"/>
            <a:ext cx="1932078" cy="1891563"/>
          </a:xfrm>
          <a:prstGeom prst="rect">
            <a:avLst/>
          </a:prstGeom>
        </p:spPr>
      </p:pic>
      <p:pic>
        <p:nvPicPr>
          <p:cNvPr id="6" name="Picture 3" descr="A picture containing ax, silhouette, vector graphics&#10;&#10;Description automatically generated">
            <a:extLst>
              <a:ext uri="{FF2B5EF4-FFF2-40B4-BE49-F238E27FC236}">
                <a16:creationId xmlns:a16="http://schemas.microsoft.com/office/drawing/2014/main" id="{660BC2A3-14A8-BED2-51C2-FEA1D3C7A337}"/>
              </a:ext>
            </a:extLst>
          </p:cNvPr>
          <p:cNvPicPr>
            <a:picLocks noChangeAspect="1"/>
          </p:cNvPicPr>
          <p:nvPr/>
        </p:nvPicPr>
        <p:blipFill>
          <a:blip r:embed="rId5"/>
          <a:stretch>
            <a:fillRect/>
          </a:stretch>
        </p:blipFill>
        <p:spPr>
          <a:xfrm>
            <a:off x="1260777" y="6302208"/>
            <a:ext cx="552747" cy="307286"/>
          </a:xfrm>
          <a:prstGeom prst="rect">
            <a:avLst/>
          </a:prstGeom>
        </p:spPr>
      </p:pic>
      <p:pic>
        <p:nvPicPr>
          <p:cNvPr id="10" name="Picture 6" descr="Logo&#10;&#10;Description automatically generated">
            <a:extLst>
              <a:ext uri="{FF2B5EF4-FFF2-40B4-BE49-F238E27FC236}">
                <a16:creationId xmlns:a16="http://schemas.microsoft.com/office/drawing/2014/main" id="{C447D82E-A678-4949-8F02-0D5FF1D95251}"/>
              </a:ext>
            </a:extLst>
          </p:cNvPr>
          <p:cNvPicPr>
            <a:picLocks noChangeAspect="1"/>
          </p:cNvPicPr>
          <p:nvPr/>
        </p:nvPicPr>
        <p:blipFill>
          <a:blip r:embed="rId6"/>
          <a:stretch>
            <a:fillRect/>
          </a:stretch>
        </p:blipFill>
        <p:spPr>
          <a:xfrm>
            <a:off x="1335784" y="6692773"/>
            <a:ext cx="361151" cy="369688"/>
          </a:xfrm>
          <a:prstGeom prst="rect">
            <a:avLst/>
          </a:prstGeom>
        </p:spPr>
      </p:pic>
    </p:spTree>
    <p:extLst>
      <p:ext uri="{BB962C8B-B14F-4D97-AF65-F5344CB8AC3E}">
        <p14:creationId xmlns:p14="http://schemas.microsoft.com/office/powerpoint/2010/main" val="12154292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8C60B618-6479-17EA-AB9E-DD6CD5038374}"/>
              </a:ext>
            </a:extLst>
          </p:cNvPr>
          <p:cNvSpPr txBox="1">
            <a:spLocks/>
          </p:cNvSpPr>
          <p:nvPr/>
        </p:nvSpPr>
        <p:spPr>
          <a:xfrm>
            <a:off x="939519" y="1776776"/>
            <a:ext cx="5063716" cy="92124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4600" kern="1200" cap="all" baseline="0">
                <a:solidFill>
                  <a:schemeClr val="tx2"/>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a:t>WHO ARE SSE?</a:t>
            </a:r>
            <a:endParaRPr lang="en-GB" dirty="0"/>
          </a:p>
        </p:txBody>
      </p:sp>
    </p:spTree>
    <p:extLst>
      <p:ext uri="{BB962C8B-B14F-4D97-AF65-F5344CB8AC3E}">
        <p14:creationId xmlns:p14="http://schemas.microsoft.com/office/powerpoint/2010/main" val="3340501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161932" y="197572"/>
            <a:ext cx="3009184"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a:solidFill>
                  <a:schemeClr val="bg1"/>
                </a:solidFill>
                <a:ea typeface="+mn-lt"/>
                <a:cs typeface="+mn-lt"/>
              </a:rPr>
              <a:t>Do now:</a:t>
            </a:r>
            <a:endParaRPr lang="en-US" sz="5000">
              <a:solidFill>
                <a:schemeClr val="bg1"/>
              </a:solidFill>
            </a:endParaRPr>
          </a:p>
        </p:txBody>
      </p:sp>
      <p:sp>
        <p:nvSpPr>
          <p:cNvPr id="5" name="Rectangle 4">
            <a:extLst>
              <a:ext uri="{FF2B5EF4-FFF2-40B4-BE49-F238E27FC236}">
                <a16:creationId xmlns:a16="http://schemas.microsoft.com/office/drawing/2014/main" id="{BB24EC4C-FDE1-47C5-A81B-2706B9D5F743}"/>
              </a:ext>
            </a:extLst>
          </p:cNvPr>
          <p:cNvSpPr/>
          <p:nvPr/>
        </p:nvSpPr>
        <p:spPr>
          <a:xfrm>
            <a:off x="3426771" y="197572"/>
            <a:ext cx="8712737" cy="1117025"/>
          </a:xfrm>
          <a:prstGeom prst="rect">
            <a:avLst/>
          </a:prstGeom>
          <a:solidFill>
            <a:srgbClr val="00206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a:cs typeface="Arial"/>
              </a:rPr>
              <a:t>True / false, prove it!</a:t>
            </a:r>
          </a:p>
        </p:txBody>
      </p:sp>
      <p:sp>
        <p:nvSpPr>
          <p:cNvPr id="4" name="Content Placeholder 2">
            <a:extLst>
              <a:ext uri="{FF2B5EF4-FFF2-40B4-BE49-F238E27FC236}">
                <a16:creationId xmlns:a16="http://schemas.microsoft.com/office/drawing/2014/main" id="{151CC893-00C1-4402-8D61-3FB9208CFA37}"/>
              </a:ext>
            </a:extLst>
          </p:cNvPr>
          <p:cNvSpPr txBox="1">
            <a:spLocks/>
          </p:cNvSpPr>
          <p:nvPr/>
        </p:nvSpPr>
        <p:spPr>
          <a:xfrm>
            <a:off x="574158" y="1685926"/>
            <a:ext cx="15370692" cy="6165522"/>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71500" indent="-571500" algn="l">
              <a:lnSpc>
                <a:spcPct val="150000"/>
              </a:lnSpc>
              <a:buFont typeface="Arial" panose="020B0604020202020204" pitchFamily="34" charset="0"/>
              <a:buChar char="•"/>
            </a:pPr>
            <a:r>
              <a:rPr lang="en-US" sz="4800" dirty="0">
                <a:solidFill>
                  <a:schemeClr val="tx1"/>
                </a:solidFill>
              </a:rPr>
              <a:t>GHGs are having a negative impact on the planet</a:t>
            </a:r>
          </a:p>
          <a:p>
            <a:pPr marL="571500" indent="-571500" algn="l">
              <a:lnSpc>
                <a:spcPct val="150000"/>
              </a:lnSpc>
              <a:buFont typeface="Arial" panose="020B0604020202020204" pitchFamily="34" charset="0"/>
              <a:buChar char="•"/>
            </a:pPr>
            <a:r>
              <a:rPr lang="en-US" sz="4800" dirty="0">
                <a:solidFill>
                  <a:schemeClr val="tx1"/>
                </a:solidFill>
              </a:rPr>
              <a:t>GHGs have always had a negative impact on the planet</a:t>
            </a:r>
          </a:p>
          <a:p>
            <a:pPr marL="571500" indent="-571500" algn="l">
              <a:lnSpc>
                <a:spcPct val="150000"/>
              </a:lnSpc>
              <a:buFont typeface="Arial" panose="020B0604020202020204" pitchFamily="34" charset="0"/>
              <a:buChar char="•"/>
            </a:pPr>
            <a:r>
              <a:rPr lang="en-US" sz="4800" dirty="0">
                <a:solidFill>
                  <a:schemeClr val="tx1"/>
                </a:solidFill>
              </a:rPr>
              <a:t>Emissions from cars are the main cause of greenhouse gases</a:t>
            </a:r>
          </a:p>
          <a:p>
            <a:pPr marL="571500" indent="-571500" algn="l">
              <a:lnSpc>
                <a:spcPct val="150000"/>
              </a:lnSpc>
              <a:buFont typeface="Arial" panose="020B0604020202020204" pitchFamily="34" charset="0"/>
              <a:buChar char="•"/>
            </a:pPr>
            <a:r>
              <a:rPr lang="en-US" sz="4800" dirty="0">
                <a:solidFill>
                  <a:schemeClr val="tx1"/>
                </a:solidFill>
              </a:rPr>
              <a:t>There is nothing we can do about Greenhouse Gases</a:t>
            </a:r>
          </a:p>
        </p:txBody>
      </p:sp>
    </p:spTree>
    <p:extLst>
      <p:ext uri="{BB962C8B-B14F-4D97-AF65-F5344CB8AC3E}">
        <p14:creationId xmlns:p14="http://schemas.microsoft.com/office/powerpoint/2010/main" val="129539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890DDF9-B299-463A-B5F9-F09C25C50218}"/>
              </a:ext>
            </a:extLst>
          </p:cNvPr>
          <p:cNvSpPr>
            <a:spLocks noGrp="1"/>
          </p:cNvSpPr>
          <p:nvPr>
            <p:ph type="sldNum" sz="quarter" idx="4"/>
          </p:nvPr>
        </p:nvSpPr>
        <p:spPr/>
        <p:txBody>
          <a:bodyPr/>
          <a:lstStyle/>
          <a:p>
            <a:fld id="{40FC62D0-A2F2-4BF8-8DAC-E86C11000EC3}" type="slidenum">
              <a:rPr lang="en-GB" smtClean="0"/>
              <a:pPr/>
              <a:t>4</a:t>
            </a:fld>
            <a:endParaRPr lang="en-GB"/>
          </a:p>
        </p:txBody>
      </p:sp>
      <p:sp>
        <p:nvSpPr>
          <p:cNvPr id="11" name="TextBox 10">
            <a:extLst>
              <a:ext uri="{FF2B5EF4-FFF2-40B4-BE49-F238E27FC236}">
                <a16:creationId xmlns:a16="http://schemas.microsoft.com/office/drawing/2014/main" id="{72A69CB7-E8AE-49F5-9B19-BFE3C1C2E373}"/>
              </a:ext>
            </a:extLst>
          </p:cNvPr>
          <p:cNvSpPr txBox="1"/>
          <p:nvPr/>
        </p:nvSpPr>
        <p:spPr>
          <a:xfrm>
            <a:off x="10919682" y="2511479"/>
            <a:ext cx="5043708" cy="646331"/>
          </a:xfrm>
          <a:prstGeom prst="rect">
            <a:avLst/>
          </a:prstGeom>
          <a:solidFill>
            <a:srgbClr val="0097A9"/>
          </a:solidFill>
        </p:spPr>
        <p:txBody>
          <a:bodyPr wrap="square" lIns="91440" tIns="45720" rIns="91440" bIns="45720" rtlCol="0" anchor="ctr">
            <a:spAutoFit/>
          </a:bodyPr>
          <a:lstStyle/>
          <a:p>
            <a:pPr algn="ctr"/>
            <a:r>
              <a:rPr lang="en-US" sz="3600">
                <a:solidFill>
                  <a:schemeClr val="bg1"/>
                </a:solidFill>
                <a:latin typeface="Arial"/>
                <a:cs typeface="Arial"/>
              </a:rPr>
              <a:t>non-renewable</a:t>
            </a:r>
            <a:endParaRPr lang="en-GB" sz="3600">
              <a:solidFill>
                <a:schemeClr val="bg1"/>
              </a:solidFill>
              <a:latin typeface="Arial" panose="020B0604020202020204" pitchFamily="34" charset="0"/>
              <a:cs typeface="Arial" panose="020B0604020202020204" pitchFamily="34" charset="0"/>
            </a:endParaRPr>
          </a:p>
        </p:txBody>
      </p:sp>
      <p:sp>
        <p:nvSpPr>
          <p:cNvPr id="14" name="Title 2">
            <a:extLst>
              <a:ext uri="{FF2B5EF4-FFF2-40B4-BE49-F238E27FC236}">
                <a16:creationId xmlns:a16="http://schemas.microsoft.com/office/drawing/2014/main" id="{132BDF4F-FCFE-4EC5-8E09-044BFF1FA06D}"/>
              </a:ext>
            </a:extLst>
          </p:cNvPr>
          <p:cNvSpPr>
            <a:spLocks noGrp="1"/>
          </p:cNvSpPr>
          <p:nvPr>
            <p:ph type="title"/>
          </p:nvPr>
        </p:nvSpPr>
        <p:spPr>
          <a:xfrm>
            <a:off x="1219201" y="660773"/>
            <a:ext cx="13817599" cy="1146048"/>
          </a:xfrm>
        </p:spPr>
        <p:txBody>
          <a:bodyPr/>
          <a:lstStyle/>
          <a:p>
            <a:r>
              <a:rPr lang="en-GB">
                <a:solidFill>
                  <a:srgbClr val="002D72"/>
                </a:solidFill>
                <a:latin typeface="+mn-lt"/>
                <a:cs typeface="Arial"/>
              </a:rPr>
              <a:t>Key WORDS</a:t>
            </a:r>
            <a:endParaRPr lang="en-GB">
              <a:solidFill>
                <a:srgbClr val="002D72"/>
              </a:solidFill>
              <a:latin typeface="+mn-lt"/>
            </a:endParaRPr>
          </a:p>
        </p:txBody>
      </p:sp>
      <p:sp>
        <p:nvSpPr>
          <p:cNvPr id="15" name="TextBox 1">
            <a:extLst>
              <a:ext uri="{FF2B5EF4-FFF2-40B4-BE49-F238E27FC236}">
                <a16:creationId xmlns:a16="http://schemas.microsoft.com/office/drawing/2014/main" id="{F00FBE87-EF0C-472E-B2FA-718975CF140D}"/>
              </a:ext>
            </a:extLst>
          </p:cNvPr>
          <p:cNvSpPr txBox="1"/>
          <p:nvPr/>
        </p:nvSpPr>
        <p:spPr>
          <a:xfrm>
            <a:off x="212700" y="2511479"/>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a:solidFill>
                  <a:schemeClr val="bg1"/>
                </a:solidFill>
                <a:latin typeface="Arial"/>
                <a:cs typeface="Arial"/>
              </a:rPr>
              <a:t>Greenhouse Gases</a:t>
            </a:r>
            <a:endParaRPr lang="en-GB" sz="3200">
              <a:solidFill>
                <a:schemeClr val="bg1"/>
              </a:solidFill>
              <a:latin typeface="Arial" panose="020B0604020202020204" pitchFamily="34" charset="0"/>
              <a:cs typeface="Arial" panose="020B0604020202020204" pitchFamily="34" charset="0"/>
            </a:endParaRPr>
          </a:p>
        </p:txBody>
      </p:sp>
      <p:sp>
        <p:nvSpPr>
          <p:cNvPr id="16" name="TextBox 1">
            <a:extLst>
              <a:ext uri="{FF2B5EF4-FFF2-40B4-BE49-F238E27FC236}">
                <a16:creationId xmlns:a16="http://schemas.microsoft.com/office/drawing/2014/main" id="{F00FBE87-EF0C-472E-B2FA-718975CF140D}"/>
              </a:ext>
            </a:extLst>
          </p:cNvPr>
          <p:cNvSpPr txBox="1"/>
          <p:nvPr/>
        </p:nvSpPr>
        <p:spPr>
          <a:xfrm>
            <a:off x="5568885" y="2512093"/>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a:solidFill>
                  <a:schemeClr val="bg1"/>
                </a:solidFill>
                <a:latin typeface="Arial"/>
                <a:cs typeface="Arial"/>
              </a:rPr>
              <a:t>renewable</a:t>
            </a:r>
            <a:endParaRPr lang="en-GB" sz="360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8B2B0B80-CBCB-4A3B-AE88-7971701CB6F5}"/>
              </a:ext>
            </a:extLst>
          </p:cNvPr>
          <p:cNvPicPr>
            <a:picLocks noChangeAspect="1"/>
          </p:cNvPicPr>
          <p:nvPr/>
        </p:nvPicPr>
        <p:blipFill>
          <a:blip r:embed="rId3"/>
          <a:stretch>
            <a:fillRect/>
          </a:stretch>
        </p:blipFill>
        <p:spPr>
          <a:xfrm>
            <a:off x="226786" y="3179903"/>
            <a:ext cx="5043707" cy="3520936"/>
          </a:xfrm>
          <a:prstGeom prst="rect">
            <a:avLst/>
          </a:prstGeom>
        </p:spPr>
      </p:pic>
      <p:pic>
        <p:nvPicPr>
          <p:cNvPr id="9" name="Picture 8" descr="A picture containing sky, grass, outdoor, windmill&#10;&#10;Description automatically generated">
            <a:extLst>
              <a:ext uri="{FF2B5EF4-FFF2-40B4-BE49-F238E27FC236}">
                <a16:creationId xmlns:a16="http://schemas.microsoft.com/office/drawing/2014/main" id="{5AE7E685-8C78-29C6-5522-4C1E838A8386}"/>
              </a:ext>
            </a:extLst>
          </p:cNvPr>
          <p:cNvPicPr>
            <a:picLocks noChangeAspect="1"/>
          </p:cNvPicPr>
          <p:nvPr/>
        </p:nvPicPr>
        <p:blipFill rotWithShape="1">
          <a:blip r:embed="rId4">
            <a:extLst>
              <a:ext uri="{28A0092B-C50C-407E-A947-70E740481C1C}">
                <a14:useLocalDpi xmlns:a14="http://schemas.microsoft.com/office/drawing/2010/main" val="0"/>
              </a:ext>
            </a:extLst>
          </a:blip>
          <a:srcRect t="8785" r="16952" b="5250"/>
          <a:stretch/>
        </p:blipFill>
        <p:spPr bwMode="auto">
          <a:xfrm>
            <a:off x="5563496" y="3157809"/>
            <a:ext cx="5061367" cy="3543030"/>
          </a:xfrm>
          <a:prstGeom prst="rect">
            <a:avLst/>
          </a:prstGeom>
          <a:ln>
            <a:noFill/>
          </a:ln>
          <a:extLst>
            <a:ext uri="{53640926-AAD7-44D8-BBD7-CCE9431645EC}">
              <a14:shadowObscured xmlns:a14="http://schemas.microsoft.com/office/drawing/2010/main"/>
            </a:ext>
          </a:extLst>
        </p:spPr>
      </p:pic>
      <p:pic>
        <p:nvPicPr>
          <p:cNvPr id="10" name="Picture 9" descr="A picture containing sky, outdoor, factory, light&#10;&#10;Description automatically generated">
            <a:extLst>
              <a:ext uri="{FF2B5EF4-FFF2-40B4-BE49-F238E27FC236}">
                <a16:creationId xmlns:a16="http://schemas.microsoft.com/office/drawing/2014/main" id="{965E534A-D0B0-3F70-8C9A-59AEBDE6B164}"/>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l="-44" t="8343" r="103" b="8255"/>
          <a:stretch/>
        </p:blipFill>
        <p:spPr bwMode="auto">
          <a:xfrm>
            <a:off x="10917866" y="3157809"/>
            <a:ext cx="5038320" cy="354303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42660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a:solidFill>
                  <a:schemeClr val="bg1"/>
                </a:solidFill>
                <a:ea typeface="+mn-lt"/>
                <a:cs typeface="+mn-lt"/>
              </a:rPr>
              <a:t>Our BIG question</a:t>
            </a:r>
          </a:p>
        </p:txBody>
      </p:sp>
      <p:sp>
        <p:nvSpPr>
          <p:cNvPr id="20" name="Text Placeholder 1">
            <a:extLst>
              <a:ext uri="{FF2B5EF4-FFF2-40B4-BE49-F238E27FC236}">
                <a16:creationId xmlns:a16="http://schemas.microsoft.com/office/drawing/2014/main" id="{E59572FC-6C05-4F4B-A1BA-D917514E1BE6}"/>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8400" b="0" dirty="0"/>
              <a:t>What is net zero and why should it bother us?</a:t>
            </a:r>
            <a:endParaRPr lang="en-GB" sz="8400" b="0" dirty="0"/>
          </a:p>
          <a:p>
            <a:endParaRPr lang="en-GB" sz="4000" b="0" dirty="0">
              <a:latin typeface="Arial"/>
              <a:cs typeface="Arial"/>
            </a:endParaRPr>
          </a:p>
        </p:txBody>
      </p:sp>
    </p:spTree>
    <p:extLst>
      <p:ext uri="{BB962C8B-B14F-4D97-AF65-F5344CB8AC3E}">
        <p14:creationId xmlns:p14="http://schemas.microsoft.com/office/powerpoint/2010/main" val="1882452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6</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a:solidFill>
                  <a:schemeClr val="bg1"/>
                </a:solidFill>
                <a:ea typeface="+mn-lt"/>
                <a:cs typeface="+mn-lt"/>
              </a:rPr>
              <a:t>Introduction: what is net zero?</a:t>
            </a:r>
            <a:endParaRPr lang="en-US">
              <a:solidFill>
                <a:schemeClr val="bg1"/>
              </a:solidFill>
              <a:cs typeface="Arial" panose="020B0604020202020204"/>
            </a:endParaRPr>
          </a:p>
        </p:txBody>
      </p:sp>
      <p:pic>
        <p:nvPicPr>
          <p:cNvPr id="7" name="Content Placeholder 5">
            <a:extLst>
              <a:ext uri="{FF2B5EF4-FFF2-40B4-BE49-F238E27FC236}">
                <a16:creationId xmlns:a16="http://schemas.microsoft.com/office/drawing/2014/main" id="{59022400-B115-4F17-B4BD-FA4727BD5E16}"/>
              </a:ext>
            </a:extLst>
          </p:cNvPr>
          <p:cNvPicPr>
            <a:picLocks noChangeAspect="1"/>
          </p:cNvPicPr>
          <p:nvPr/>
        </p:nvPicPr>
        <p:blipFill>
          <a:blip r:embed="rId3"/>
          <a:stretch>
            <a:fillRect/>
          </a:stretch>
        </p:blipFill>
        <p:spPr>
          <a:xfrm>
            <a:off x="1182905" y="2276408"/>
            <a:ext cx="14247623" cy="4274288"/>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pic>
      <p:sp>
        <p:nvSpPr>
          <p:cNvPr id="8" name="TextBox 7">
            <a:extLst>
              <a:ext uri="{FF2B5EF4-FFF2-40B4-BE49-F238E27FC236}">
                <a16:creationId xmlns:a16="http://schemas.microsoft.com/office/drawing/2014/main" id="{72511C6E-2981-402A-951F-55979632D5A1}"/>
              </a:ext>
            </a:extLst>
          </p:cNvPr>
          <p:cNvSpPr txBox="1"/>
          <p:nvPr/>
        </p:nvSpPr>
        <p:spPr>
          <a:xfrm>
            <a:off x="8605395" y="7137479"/>
            <a:ext cx="7145079" cy="1107996"/>
          </a:xfrm>
          <a:prstGeom prst="rect">
            <a:avLst/>
          </a:prstGeom>
          <a:noFill/>
        </p:spPr>
        <p:txBody>
          <a:bodyPr wrap="square" rtlCol="0">
            <a:spAutoFit/>
          </a:bodyPr>
          <a:lstStyle/>
          <a:p>
            <a:r>
              <a:rPr lang="en-US" sz="6600"/>
              <a:t>In other words…</a:t>
            </a:r>
            <a:endParaRPr lang="en-GB" sz="6600"/>
          </a:p>
        </p:txBody>
      </p:sp>
    </p:spTree>
    <p:extLst>
      <p:ext uri="{BB962C8B-B14F-4D97-AF65-F5344CB8AC3E}">
        <p14:creationId xmlns:p14="http://schemas.microsoft.com/office/powerpoint/2010/main" val="2826720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7</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a:solidFill>
                  <a:schemeClr val="bg1"/>
                </a:solidFill>
                <a:ea typeface="+mn-lt"/>
                <a:cs typeface="+mn-lt"/>
              </a:rPr>
              <a:t>Introduction: how are SSE working to achieve net zero?</a:t>
            </a:r>
            <a:endParaRPr lang="en-US">
              <a:solidFill>
                <a:schemeClr val="bg1"/>
              </a:solidFill>
              <a:cs typeface="Arial" panose="020B0604020202020204"/>
            </a:endParaRPr>
          </a:p>
        </p:txBody>
      </p:sp>
      <p:sp>
        <p:nvSpPr>
          <p:cNvPr id="5" name="Text Placeholder 1">
            <a:extLst>
              <a:ext uri="{FF2B5EF4-FFF2-40B4-BE49-F238E27FC236}">
                <a16:creationId xmlns:a16="http://schemas.microsoft.com/office/drawing/2014/main" id="{98E25D80-5941-8A4E-B611-4CD86978DD71}"/>
              </a:ext>
            </a:extLst>
          </p:cNvPr>
          <p:cNvSpPr>
            <a:spLocks noGrp="1"/>
          </p:cNvSpPr>
          <p:nvPr/>
        </p:nvSpPr>
        <p:spPr>
          <a:xfrm>
            <a:off x="1389949" y="2400300"/>
            <a:ext cx="13460790" cy="5404757"/>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r>
              <a:rPr lang="en-GB" sz="8400" b="0" dirty="0"/>
              <a:t>Watch this video</a:t>
            </a:r>
          </a:p>
          <a:p>
            <a:pPr algn="ctr"/>
            <a:r>
              <a:rPr lang="en-GB" sz="8400" b="0" dirty="0">
                <a:hlinkClick r:id="rId3"/>
              </a:rPr>
              <a:t>“Powering future change”</a:t>
            </a:r>
            <a:endParaRPr lang="en-GB" sz="8400" b="0" dirty="0"/>
          </a:p>
          <a:p>
            <a:endParaRPr lang="en-GB" sz="4000" b="0" dirty="0">
              <a:latin typeface="Arial"/>
              <a:cs typeface="Arial"/>
            </a:endParaRPr>
          </a:p>
        </p:txBody>
      </p:sp>
    </p:spTree>
    <p:extLst>
      <p:ext uri="{BB962C8B-B14F-4D97-AF65-F5344CB8AC3E}">
        <p14:creationId xmlns:p14="http://schemas.microsoft.com/office/powerpoint/2010/main" val="3679829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177012" y="5882855"/>
            <a:ext cx="9383345" cy="1137602"/>
          </a:xfrm>
          <a:prstGeom prst="rect">
            <a:avLst/>
          </a:prstGeom>
          <a:solidFill>
            <a:srgbClr val="FCE5D8"/>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tx1"/>
                </a:solidFill>
              </a:rPr>
              <a:t>I explore problems by creating different possible solutions</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8</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What essential skills will I use?</a:t>
            </a:r>
            <a:endParaRPr lang="en-US" dirty="0">
              <a:solidFill>
                <a:schemeClr val="bg1"/>
              </a:solidFill>
              <a:cs typeface="Arial" panose="020B0604020202020204"/>
            </a:endParaRPr>
          </a:p>
        </p:txBody>
      </p:sp>
      <p:sp>
        <p:nvSpPr>
          <p:cNvPr id="4" name="Rectangle 3">
            <a:extLst>
              <a:ext uri="{FF2B5EF4-FFF2-40B4-BE49-F238E27FC236}">
                <a16:creationId xmlns:a16="http://schemas.microsoft.com/office/drawing/2014/main" id="{E07E1C15-9B06-DAF5-AD7E-9A9174D0C9DD}"/>
              </a:ext>
            </a:extLst>
          </p:cNvPr>
          <p:cNvSpPr/>
          <p:nvPr/>
        </p:nvSpPr>
        <p:spPr>
          <a:xfrm>
            <a:off x="4177013" y="3362014"/>
            <a:ext cx="9383345" cy="1137602"/>
          </a:xfrm>
          <a:prstGeom prst="rect">
            <a:avLst/>
          </a:prstGeom>
          <a:solidFill>
            <a:srgbClr val="F7BC9B"/>
          </a:solidFill>
          <a:ln>
            <a:solidFill>
              <a:srgbClr val="F7BC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rPr>
              <a:t>The ability to find a solution to a problem</a:t>
            </a:r>
          </a:p>
        </p:txBody>
      </p:sp>
      <p:pic>
        <p:nvPicPr>
          <p:cNvPr id="2" name="Picture 1">
            <a:extLst>
              <a:ext uri="{FF2B5EF4-FFF2-40B4-BE49-F238E27FC236}">
                <a16:creationId xmlns:a16="http://schemas.microsoft.com/office/drawing/2014/main" id="{5B9FC3BC-87F8-665F-E8FE-AD0D513F351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20197" y="2431695"/>
            <a:ext cx="3206373" cy="3206373"/>
          </a:xfrm>
          <a:prstGeom prst="rect">
            <a:avLst/>
          </a:prstGeom>
        </p:spPr>
      </p:pic>
      <p:pic>
        <p:nvPicPr>
          <p:cNvPr id="6" name="Picture 5">
            <a:extLst>
              <a:ext uri="{FF2B5EF4-FFF2-40B4-BE49-F238E27FC236}">
                <a16:creationId xmlns:a16="http://schemas.microsoft.com/office/drawing/2014/main" id="{3A3F4ECF-0F98-BAF8-B9B0-D09C8E9FEF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8663" y="5274105"/>
            <a:ext cx="2609439" cy="2588563"/>
          </a:xfrm>
          <a:prstGeom prst="rect">
            <a:avLst/>
          </a:prstGeom>
        </p:spPr>
      </p:pic>
    </p:spTree>
    <p:extLst>
      <p:ext uri="{BB962C8B-B14F-4D97-AF65-F5344CB8AC3E}">
        <p14:creationId xmlns:p14="http://schemas.microsoft.com/office/powerpoint/2010/main" val="200325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a:solidFill>
                  <a:schemeClr val="bg1"/>
                </a:solidFill>
                <a:ea typeface="+mn-lt"/>
                <a:cs typeface="+mn-lt"/>
              </a:rPr>
              <a:t>D</a:t>
            </a:r>
            <a:r>
              <a:rPr lang="en-GB" sz="4000">
                <a:solidFill>
                  <a:schemeClr val="bg1"/>
                </a:solidFill>
                <a:ea typeface="+mn-lt"/>
                <a:cs typeface="+mn-lt"/>
              </a:rPr>
              <a:t>o together</a:t>
            </a:r>
          </a:p>
        </p:txBody>
      </p:sp>
      <p:pic>
        <p:nvPicPr>
          <p:cNvPr id="3" name="Picture 2">
            <a:extLst>
              <a:ext uri="{FF2B5EF4-FFF2-40B4-BE49-F238E27FC236}">
                <a16:creationId xmlns:a16="http://schemas.microsoft.com/office/drawing/2014/main" id="{9021B17D-7BCE-8E63-C28B-E8F23EAD9C48}"/>
              </a:ext>
            </a:extLst>
          </p:cNvPr>
          <p:cNvPicPr>
            <a:picLocks noChangeAspect="1"/>
          </p:cNvPicPr>
          <p:nvPr/>
        </p:nvPicPr>
        <p:blipFill>
          <a:blip r:embed="rId3"/>
          <a:stretch>
            <a:fillRect/>
          </a:stretch>
        </p:blipFill>
        <p:spPr>
          <a:xfrm>
            <a:off x="3188823" y="1748604"/>
            <a:ext cx="9878353" cy="6254803"/>
          </a:xfrm>
          <a:prstGeom prst="rect">
            <a:avLst/>
          </a:prstGeom>
        </p:spPr>
      </p:pic>
    </p:spTree>
    <p:extLst>
      <p:ext uri="{BB962C8B-B14F-4D97-AF65-F5344CB8AC3E}">
        <p14:creationId xmlns:p14="http://schemas.microsoft.com/office/powerpoint/2010/main" val="1747551096"/>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27f6527-ab1f-4eca-a472-40d5a7c91aa6">
      <UserInfo>
        <DisplayName>Rideout, Tania M</DisplayName>
        <AccountId>557</AccountId>
        <AccountType/>
      </UserInfo>
    </SharedWithUsers>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documentManagement>
</p:properties>
</file>

<file path=customXml/itemProps1.xml><?xml version="1.0" encoding="utf-8"?>
<ds:datastoreItem xmlns:ds="http://schemas.openxmlformats.org/officeDocument/2006/customXml" ds:itemID="{24E10062-EAF1-41E6-B0E1-687EC8F4EFD8}"/>
</file>

<file path=customXml/itemProps2.xml><?xml version="1.0" encoding="utf-8"?>
<ds:datastoreItem xmlns:ds="http://schemas.openxmlformats.org/officeDocument/2006/customXml" ds:itemID="{40C26788-4DC2-436E-8A96-8EFF94E1844A}">
  <ds:schemaRefs>
    <ds:schemaRef ds:uri="http://schemas.microsoft.com/sharepoint/v3/contenttype/forms"/>
  </ds:schemaRefs>
</ds:datastoreItem>
</file>

<file path=customXml/itemProps3.xml><?xml version="1.0" encoding="utf-8"?>
<ds:datastoreItem xmlns:ds="http://schemas.openxmlformats.org/officeDocument/2006/customXml" ds:itemID="{6FF5F813-550E-4BB5-ADE3-752FACD4D223}">
  <ds:schemaRefs>
    <ds:schemaRef ds:uri="http://purl.org/dc/dcmitype/"/>
    <ds:schemaRef ds:uri="http://purl.org/dc/elements/1.1/"/>
    <ds:schemaRef ds:uri="http://www.w3.org/XML/1998/namespace"/>
    <ds:schemaRef ds:uri="http://schemas.microsoft.com/office/2006/documentManagement/types"/>
    <ds:schemaRef ds:uri="http://schemas.openxmlformats.org/package/2006/metadata/core-properties"/>
    <ds:schemaRef ds:uri="http://purl.org/dc/terms/"/>
    <ds:schemaRef ds:uri="http://schemas.microsoft.com/office/infopath/2007/PartnerControls"/>
    <ds:schemaRef ds:uri="07972ca6-707e-448d-9906-956b3470f1ed"/>
    <ds:schemaRef ds:uri="0f5a772e-d50b-4a74-9883-6cd1d55f5023"/>
    <ds:schemaRef ds:uri="http://schemas.microsoft.com/office/2006/metadata/properties"/>
    <ds:schemaRef ds:uri="627f6527-ab1f-4eca-a472-40d5a7c91aa6"/>
    <ds:schemaRef ds:uri="439a51f6-dfbd-4e36-aced-ce87c44dfe92"/>
    <ds:schemaRef ds:uri="19478fe6-f361-4126-ad27-533821e265c9"/>
    <ds:schemaRef ds:uri="851c7f4a-c353-4405-badc-f22153839b74"/>
  </ds:schemaRefs>
</ds:datastoreItem>
</file>

<file path=docProps/app.xml><?xml version="1.0" encoding="utf-8"?>
<Properties xmlns="http://schemas.openxmlformats.org/officeDocument/2006/extended-properties" xmlns:vt="http://schemas.openxmlformats.org/officeDocument/2006/docPropsVTypes">
  <Template>SSE Master Slide</Template>
  <TotalTime>63</TotalTime>
  <Words>1735</Words>
  <Application>Microsoft Office PowerPoint</Application>
  <PresentationFormat>Custom</PresentationFormat>
  <Paragraphs>179</Paragraphs>
  <Slides>19</Slides>
  <Notes>17</Notes>
  <HiddenSlides>0</HiddenSlides>
  <MMClips>0</MMClips>
  <ScaleCrop>false</ScaleCrop>
  <HeadingPairs>
    <vt:vector size="4" baseType="variant">
      <vt:variant>
        <vt:lpstr>Theme</vt:lpstr>
      </vt:variant>
      <vt:variant>
        <vt:i4>4</vt:i4>
      </vt:variant>
      <vt:variant>
        <vt:lpstr>Slide Titles</vt:lpstr>
      </vt:variant>
      <vt:variant>
        <vt:i4>19</vt:i4>
      </vt:variant>
    </vt:vector>
  </HeadingPairs>
  <TitlesOfParts>
    <vt:vector size="23" baseType="lpstr">
      <vt:lpstr>SSE Master Slide</vt:lpstr>
      <vt:lpstr>Icons and Image Placeholder</vt:lpstr>
      <vt:lpstr>Document classification</vt:lpstr>
      <vt:lpstr>1_SSE Master Slide</vt:lpstr>
      <vt:lpstr>PowerPoint Presentation</vt:lpstr>
      <vt:lpstr>PowerPoint Presentation</vt:lpstr>
      <vt:lpstr>PowerPoint Presentation</vt:lpstr>
      <vt:lpstr>Key 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Ireland</dc:creator>
  <cp:lastModifiedBy>Emma Crighton</cp:lastModifiedBy>
  <cp:revision>22</cp:revision>
  <dcterms:created xsi:type="dcterms:W3CDTF">2020-09-14T13:57:51Z</dcterms:created>
  <dcterms:modified xsi:type="dcterms:W3CDTF">2023-11-03T14:44:18Z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376500.000000000</vt:lpwstr>
  </property>
  <property fmtid="{D5CDD505-2E9C-101B-9397-08002B2CF9AE}" pid="8" name="xd_ProgID">
    <vt:lpwstr/>
  </property>
  <property fmtid="{D5CDD505-2E9C-101B-9397-08002B2CF9AE}" pid="9" name="_SourceUrl">
    <vt:lpwstr/>
  </property>
  <property fmtid="{D5CDD505-2E9C-101B-9397-08002B2CF9AE}" pid="10" name="_SharedFileIndex">
    <vt:lpwstr/>
  </property>
  <property fmtid="{D5CDD505-2E9C-101B-9397-08002B2CF9AE}" pid="11" name="ComplianceAssetId">
    <vt:lpwstr/>
  </property>
  <property fmtid="{D5CDD505-2E9C-101B-9397-08002B2CF9AE}" pid="12" name="TemplateUrl">
    <vt:lpwstr/>
  </property>
  <property fmtid="{D5CDD505-2E9C-101B-9397-08002B2CF9AE}" pid="13" name="_ExtendedDescription">
    <vt:lpwstr/>
  </property>
  <property fmtid="{D5CDD505-2E9C-101B-9397-08002B2CF9AE}" pid="14" name="TriggerFlowInfo">
    <vt:lpwstr/>
  </property>
  <property fmtid="{D5CDD505-2E9C-101B-9397-08002B2CF9AE}" pid="15" name="xd_Signature">
    <vt:lpwstr/>
  </property>
</Properties>
</file>